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1" r:id="rId4"/>
    <p:sldId id="257" r:id="rId5"/>
    <p:sldId id="258" r:id="rId6"/>
    <p:sldId id="284" r:id="rId7"/>
    <p:sldId id="259" r:id="rId8"/>
    <p:sldId id="262" r:id="rId9"/>
    <p:sldId id="263" r:id="rId10"/>
    <p:sldId id="285" r:id="rId11"/>
    <p:sldId id="265" r:id="rId12"/>
    <p:sldId id="266" r:id="rId13"/>
    <p:sldId id="287" r:id="rId14"/>
    <p:sldId id="288" r:id="rId15"/>
    <p:sldId id="286" r:id="rId16"/>
    <p:sldId id="289" r:id="rId17"/>
    <p:sldId id="290" r:id="rId18"/>
    <p:sldId id="28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A5966-5DDE-4B40-A046-10C693D8A9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277A927-4E95-4C28-8FEA-DC27CB5A1B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C40A0B2-7766-4E28-8FB7-4DA906262C1B}"/>
              </a:ext>
            </a:extLst>
          </p:cNvPr>
          <p:cNvSpPr>
            <a:spLocks noGrp="1"/>
          </p:cNvSpPr>
          <p:nvPr>
            <p:ph type="dt" sz="half" idx="10"/>
          </p:nvPr>
        </p:nvSpPr>
        <p:spPr/>
        <p:txBody>
          <a:bodyPr/>
          <a:lstStyle/>
          <a:p>
            <a:fld id="{1D67FA1C-BE18-4C83-B8DB-5B06EAD2E1EC}" type="datetimeFigureOut">
              <a:rPr lang="en-IN" smtClean="0"/>
              <a:t>09-09-2019</a:t>
            </a:fld>
            <a:endParaRPr lang="en-IN"/>
          </a:p>
        </p:txBody>
      </p:sp>
      <p:sp>
        <p:nvSpPr>
          <p:cNvPr id="5" name="Footer Placeholder 4">
            <a:extLst>
              <a:ext uri="{FF2B5EF4-FFF2-40B4-BE49-F238E27FC236}">
                <a16:creationId xmlns:a16="http://schemas.microsoft.com/office/drawing/2014/main" id="{50665440-5366-413C-B2D9-DBB03EF5F2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EB6186-A73E-455D-B8AE-5539DE73E9EB}"/>
              </a:ext>
            </a:extLst>
          </p:cNvPr>
          <p:cNvSpPr>
            <a:spLocks noGrp="1"/>
          </p:cNvSpPr>
          <p:nvPr>
            <p:ph type="sldNum" sz="quarter" idx="12"/>
          </p:nvPr>
        </p:nvSpPr>
        <p:spPr/>
        <p:txBody>
          <a:bodyPr/>
          <a:lstStyle/>
          <a:p>
            <a:fld id="{FDF94AE2-67D9-44FB-A071-C7D972ECEA5D}" type="slidenum">
              <a:rPr lang="en-IN" smtClean="0"/>
              <a:t>‹#›</a:t>
            </a:fld>
            <a:endParaRPr lang="en-IN"/>
          </a:p>
        </p:txBody>
      </p:sp>
    </p:spTree>
    <p:extLst>
      <p:ext uri="{BB962C8B-B14F-4D97-AF65-F5344CB8AC3E}">
        <p14:creationId xmlns:p14="http://schemas.microsoft.com/office/powerpoint/2010/main" val="1992651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A909E-2BAA-4CF9-BB8C-6DE7AC2ADDC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384E8F-229B-4C73-B4BD-649968C971F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E19005-B278-40C7-91AD-813BD6974816}"/>
              </a:ext>
            </a:extLst>
          </p:cNvPr>
          <p:cNvSpPr>
            <a:spLocks noGrp="1"/>
          </p:cNvSpPr>
          <p:nvPr>
            <p:ph type="dt" sz="half" idx="10"/>
          </p:nvPr>
        </p:nvSpPr>
        <p:spPr/>
        <p:txBody>
          <a:bodyPr/>
          <a:lstStyle/>
          <a:p>
            <a:fld id="{1D67FA1C-BE18-4C83-B8DB-5B06EAD2E1EC}" type="datetimeFigureOut">
              <a:rPr lang="en-IN" smtClean="0"/>
              <a:t>09-09-2019</a:t>
            </a:fld>
            <a:endParaRPr lang="en-IN"/>
          </a:p>
        </p:txBody>
      </p:sp>
      <p:sp>
        <p:nvSpPr>
          <p:cNvPr id="5" name="Footer Placeholder 4">
            <a:extLst>
              <a:ext uri="{FF2B5EF4-FFF2-40B4-BE49-F238E27FC236}">
                <a16:creationId xmlns:a16="http://schemas.microsoft.com/office/drawing/2014/main" id="{1DF0A082-8F52-4724-8CF5-53A9AA1933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ACB584-B689-4330-8D42-F14367903AB3}"/>
              </a:ext>
            </a:extLst>
          </p:cNvPr>
          <p:cNvSpPr>
            <a:spLocks noGrp="1"/>
          </p:cNvSpPr>
          <p:nvPr>
            <p:ph type="sldNum" sz="quarter" idx="12"/>
          </p:nvPr>
        </p:nvSpPr>
        <p:spPr/>
        <p:txBody>
          <a:bodyPr/>
          <a:lstStyle/>
          <a:p>
            <a:fld id="{FDF94AE2-67D9-44FB-A071-C7D972ECEA5D}" type="slidenum">
              <a:rPr lang="en-IN" smtClean="0"/>
              <a:t>‹#›</a:t>
            </a:fld>
            <a:endParaRPr lang="en-IN"/>
          </a:p>
        </p:txBody>
      </p:sp>
    </p:spTree>
    <p:extLst>
      <p:ext uri="{BB962C8B-B14F-4D97-AF65-F5344CB8AC3E}">
        <p14:creationId xmlns:p14="http://schemas.microsoft.com/office/powerpoint/2010/main" val="3964001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E5B682-7636-42B4-B308-7B126D4F53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577F052-6C78-4785-AD2C-11E6538C492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E159AC-91DD-497B-907B-57165A67BEFD}"/>
              </a:ext>
            </a:extLst>
          </p:cNvPr>
          <p:cNvSpPr>
            <a:spLocks noGrp="1"/>
          </p:cNvSpPr>
          <p:nvPr>
            <p:ph type="dt" sz="half" idx="10"/>
          </p:nvPr>
        </p:nvSpPr>
        <p:spPr/>
        <p:txBody>
          <a:bodyPr/>
          <a:lstStyle/>
          <a:p>
            <a:fld id="{1D67FA1C-BE18-4C83-B8DB-5B06EAD2E1EC}" type="datetimeFigureOut">
              <a:rPr lang="en-IN" smtClean="0"/>
              <a:t>09-09-2019</a:t>
            </a:fld>
            <a:endParaRPr lang="en-IN"/>
          </a:p>
        </p:txBody>
      </p:sp>
      <p:sp>
        <p:nvSpPr>
          <p:cNvPr id="5" name="Footer Placeholder 4">
            <a:extLst>
              <a:ext uri="{FF2B5EF4-FFF2-40B4-BE49-F238E27FC236}">
                <a16:creationId xmlns:a16="http://schemas.microsoft.com/office/drawing/2014/main" id="{CA889703-6060-4795-801F-6981655396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0B6610-EECF-409D-8571-40864F6AE438}"/>
              </a:ext>
            </a:extLst>
          </p:cNvPr>
          <p:cNvSpPr>
            <a:spLocks noGrp="1"/>
          </p:cNvSpPr>
          <p:nvPr>
            <p:ph type="sldNum" sz="quarter" idx="12"/>
          </p:nvPr>
        </p:nvSpPr>
        <p:spPr/>
        <p:txBody>
          <a:bodyPr/>
          <a:lstStyle/>
          <a:p>
            <a:fld id="{FDF94AE2-67D9-44FB-A071-C7D972ECEA5D}" type="slidenum">
              <a:rPr lang="en-IN" smtClean="0"/>
              <a:t>‹#›</a:t>
            </a:fld>
            <a:endParaRPr lang="en-IN"/>
          </a:p>
        </p:txBody>
      </p:sp>
    </p:spTree>
    <p:extLst>
      <p:ext uri="{BB962C8B-B14F-4D97-AF65-F5344CB8AC3E}">
        <p14:creationId xmlns:p14="http://schemas.microsoft.com/office/powerpoint/2010/main" val="4203596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EB8A5-A562-41DB-9C86-2C1695ABD3E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1FFE86D-5A04-47A1-9704-7758868B9EE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10FA4F-FEE6-47A5-B868-A11AE4CAD8FC}"/>
              </a:ext>
            </a:extLst>
          </p:cNvPr>
          <p:cNvSpPr>
            <a:spLocks noGrp="1"/>
          </p:cNvSpPr>
          <p:nvPr>
            <p:ph type="dt" sz="half" idx="10"/>
          </p:nvPr>
        </p:nvSpPr>
        <p:spPr/>
        <p:txBody>
          <a:bodyPr/>
          <a:lstStyle/>
          <a:p>
            <a:fld id="{1D67FA1C-BE18-4C83-B8DB-5B06EAD2E1EC}" type="datetimeFigureOut">
              <a:rPr lang="en-IN" smtClean="0"/>
              <a:t>09-09-2019</a:t>
            </a:fld>
            <a:endParaRPr lang="en-IN"/>
          </a:p>
        </p:txBody>
      </p:sp>
      <p:sp>
        <p:nvSpPr>
          <p:cNvPr id="5" name="Footer Placeholder 4">
            <a:extLst>
              <a:ext uri="{FF2B5EF4-FFF2-40B4-BE49-F238E27FC236}">
                <a16:creationId xmlns:a16="http://schemas.microsoft.com/office/drawing/2014/main" id="{00598DE1-340F-4FAA-8D33-73CB19C395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D9BBB9-8B78-468E-938B-D7D2CEEEA020}"/>
              </a:ext>
            </a:extLst>
          </p:cNvPr>
          <p:cNvSpPr>
            <a:spLocks noGrp="1"/>
          </p:cNvSpPr>
          <p:nvPr>
            <p:ph type="sldNum" sz="quarter" idx="12"/>
          </p:nvPr>
        </p:nvSpPr>
        <p:spPr/>
        <p:txBody>
          <a:bodyPr/>
          <a:lstStyle/>
          <a:p>
            <a:fld id="{FDF94AE2-67D9-44FB-A071-C7D972ECEA5D}" type="slidenum">
              <a:rPr lang="en-IN" smtClean="0"/>
              <a:t>‹#›</a:t>
            </a:fld>
            <a:endParaRPr lang="en-IN"/>
          </a:p>
        </p:txBody>
      </p:sp>
    </p:spTree>
    <p:extLst>
      <p:ext uri="{BB962C8B-B14F-4D97-AF65-F5344CB8AC3E}">
        <p14:creationId xmlns:p14="http://schemas.microsoft.com/office/powerpoint/2010/main" val="204331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CE0F-EB2C-4410-B3A0-F7FB1C27DE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3844745-F090-47CF-8152-ED9DACDD52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21F3434-942D-43BA-8801-F0692940D6E3}"/>
              </a:ext>
            </a:extLst>
          </p:cNvPr>
          <p:cNvSpPr>
            <a:spLocks noGrp="1"/>
          </p:cNvSpPr>
          <p:nvPr>
            <p:ph type="dt" sz="half" idx="10"/>
          </p:nvPr>
        </p:nvSpPr>
        <p:spPr/>
        <p:txBody>
          <a:bodyPr/>
          <a:lstStyle/>
          <a:p>
            <a:fld id="{1D67FA1C-BE18-4C83-B8DB-5B06EAD2E1EC}" type="datetimeFigureOut">
              <a:rPr lang="en-IN" smtClean="0"/>
              <a:t>09-09-2019</a:t>
            </a:fld>
            <a:endParaRPr lang="en-IN"/>
          </a:p>
        </p:txBody>
      </p:sp>
      <p:sp>
        <p:nvSpPr>
          <p:cNvPr id="5" name="Footer Placeholder 4">
            <a:extLst>
              <a:ext uri="{FF2B5EF4-FFF2-40B4-BE49-F238E27FC236}">
                <a16:creationId xmlns:a16="http://schemas.microsoft.com/office/drawing/2014/main" id="{4A41638A-26AE-4D7B-8209-F7ADA2AD87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CA529F-0368-4C4C-9F13-297D557B2C19}"/>
              </a:ext>
            </a:extLst>
          </p:cNvPr>
          <p:cNvSpPr>
            <a:spLocks noGrp="1"/>
          </p:cNvSpPr>
          <p:nvPr>
            <p:ph type="sldNum" sz="quarter" idx="12"/>
          </p:nvPr>
        </p:nvSpPr>
        <p:spPr/>
        <p:txBody>
          <a:bodyPr/>
          <a:lstStyle/>
          <a:p>
            <a:fld id="{FDF94AE2-67D9-44FB-A071-C7D972ECEA5D}" type="slidenum">
              <a:rPr lang="en-IN" smtClean="0"/>
              <a:t>‹#›</a:t>
            </a:fld>
            <a:endParaRPr lang="en-IN"/>
          </a:p>
        </p:txBody>
      </p:sp>
    </p:spTree>
    <p:extLst>
      <p:ext uri="{BB962C8B-B14F-4D97-AF65-F5344CB8AC3E}">
        <p14:creationId xmlns:p14="http://schemas.microsoft.com/office/powerpoint/2010/main" val="1072691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8CCCD-E378-4AC3-8577-91BBD3AC9AA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E1A662-B7AB-40B9-AC21-9FD72323DCC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4F19598-7BE8-4DC6-8EEF-89AD342F368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D030507-D72C-43A3-8123-7E168182DFC1}"/>
              </a:ext>
            </a:extLst>
          </p:cNvPr>
          <p:cNvSpPr>
            <a:spLocks noGrp="1"/>
          </p:cNvSpPr>
          <p:nvPr>
            <p:ph type="dt" sz="half" idx="10"/>
          </p:nvPr>
        </p:nvSpPr>
        <p:spPr/>
        <p:txBody>
          <a:bodyPr/>
          <a:lstStyle/>
          <a:p>
            <a:fld id="{1D67FA1C-BE18-4C83-B8DB-5B06EAD2E1EC}" type="datetimeFigureOut">
              <a:rPr lang="en-IN" smtClean="0"/>
              <a:t>09-09-2019</a:t>
            </a:fld>
            <a:endParaRPr lang="en-IN"/>
          </a:p>
        </p:txBody>
      </p:sp>
      <p:sp>
        <p:nvSpPr>
          <p:cNvPr id="6" name="Footer Placeholder 5">
            <a:extLst>
              <a:ext uri="{FF2B5EF4-FFF2-40B4-BE49-F238E27FC236}">
                <a16:creationId xmlns:a16="http://schemas.microsoft.com/office/drawing/2014/main" id="{5B53FE39-F25A-4B9A-BE5E-36266A5E9B3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E919DBC-DB71-4879-B388-7DD9CE17D093}"/>
              </a:ext>
            </a:extLst>
          </p:cNvPr>
          <p:cNvSpPr>
            <a:spLocks noGrp="1"/>
          </p:cNvSpPr>
          <p:nvPr>
            <p:ph type="sldNum" sz="quarter" idx="12"/>
          </p:nvPr>
        </p:nvSpPr>
        <p:spPr/>
        <p:txBody>
          <a:bodyPr/>
          <a:lstStyle/>
          <a:p>
            <a:fld id="{FDF94AE2-67D9-44FB-A071-C7D972ECEA5D}" type="slidenum">
              <a:rPr lang="en-IN" smtClean="0"/>
              <a:t>‹#›</a:t>
            </a:fld>
            <a:endParaRPr lang="en-IN"/>
          </a:p>
        </p:txBody>
      </p:sp>
    </p:spTree>
    <p:extLst>
      <p:ext uri="{BB962C8B-B14F-4D97-AF65-F5344CB8AC3E}">
        <p14:creationId xmlns:p14="http://schemas.microsoft.com/office/powerpoint/2010/main" val="1944374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17042-49C3-493B-AEE6-71E97ED1815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D9BED39-24FB-4B58-8728-16D2CCA85C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E8BBEF-20C5-4B0B-AC6D-6F8F96CDDC0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A62F01A-EA9C-4A58-A2EA-7FB6E1B547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834CBD2-F7D2-4586-8D71-FA717F62C99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92E3396-6710-4D25-8C99-CA977261450F}"/>
              </a:ext>
            </a:extLst>
          </p:cNvPr>
          <p:cNvSpPr>
            <a:spLocks noGrp="1"/>
          </p:cNvSpPr>
          <p:nvPr>
            <p:ph type="dt" sz="half" idx="10"/>
          </p:nvPr>
        </p:nvSpPr>
        <p:spPr/>
        <p:txBody>
          <a:bodyPr/>
          <a:lstStyle/>
          <a:p>
            <a:fld id="{1D67FA1C-BE18-4C83-B8DB-5B06EAD2E1EC}" type="datetimeFigureOut">
              <a:rPr lang="en-IN" smtClean="0"/>
              <a:t>09-09-2019</a:t>
            </a:fld>
            <a:endParaRPr lang="en-IN"/>
          </a:p>
        </p:txBody>
      </p:sp>
      <p:sp>
        <p:nvSpPr>
          <p:cNvPr id="8" name="Footer Placeholder 7">
            <a:extLst>
              <a:ext uri="{FF2B5EF4-FFF2-40B4-BE49-F238E27FC236}">
                <a16:creationId xmlns:a16="http://schemas.microsoft.com/office/drawing/2014/main" id="{6A976D48-0F6E-4E44-AE46-685CD433890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1FBA16F-697F-41FD-A2A1-530DB6F7AEEC}"/>
              </a:ext>
            </a:extLst>
          </p:cNvPr>
          <p:cNvSpPr>
            <a:spLocks noGrp="1"/>
          </p:cNvSpPr>
          <p:nvPr>
            <p:ph type="sldNum" sz="quarter" idx="12"/>
          </p:nvPr>
        </p:nvSpPr>
        <p:spPr/>
        <p:txBody>
          <a:bodyPr/>
          <a:lstStyle/>
          <a:p>
            <a:fld id="{FDF94AE2-67D9-44FB-A071-C7D972ECEA5D}" type="slidenum">
              <a:rPr lang="en-IN" smtClean="0"/>
              <a:t>‹#›</a:t>
            </a:fld>
            <a:endParaRPr lang="en-IN"/>
          </a:p>
        </p:txBody>
      </p:sp>
    </p:spTree>
    <p:extLst>
      <p:ext uri="{BB962C8B-B14F-4D97-AF65-F5344CB8AC3E}">
        <p14:creationId xmlns:p14="http://schemas.microsoft.com/office/powerpoint/2010/main" val="182701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B3209-B915-4E34-A737-44D60AFA338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E6EE004-BB85-40E3-AE68-1CAEB80F4E48}"/>
              </a:ext>
            </a:extLst>
          </p:cNvPr>
          <p:cNvSpPr>
            <a:spLocks noGrp="1"/>
          </p:cNvSpPr>
          <p:nvPr>
            <p:ph type="dt" sz="half" idx="10"/>
          </p:nvPr>
        </p:nvSpPr>
        <p:spPr/>
        <p:txBody>
          <a:bodyPr/>
          <a:lstStyle/>
          <a:p>
            <a:fld id="{1D67FA1C-BE18-4C83-B8DB-5B06EAD2E1EC}" type="datetimeFigureOut">
              <a:rPr lang="en-IN" smtClean="0"/>
              <a:t>09-09-2019</a:t>
            </a:fld>
            <a:endParaRPr lang="en-IN"/>
          </a:p>
        </p:txBody>
      </p:sp>
      <p:sp>
        <p:nvSpPr>
          <p:cNvPr id="4" name="Footer Placeholder 3">
            <a:extLst>
              <a:ext uri="{FF2B5EF4-FFF2-40B4-BE49-F238E27FC236}">
                <a16:creationId xmlns:a16="http://schemas.microsoft.com/office/drawing/2014/main" id="{FE2FFADE-49F9-4656-931D-3E3983FBBFD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0215B1E-F887-4A5A-8ABA-D6ABAD496FD2}"/>
              </a:ext>
            </a:extLst>
          </p:cNvPr>
          <p:cNvSpPr>
            <a:spLocks noGrp="1"/>
          </p:cNvSpPr>
          <p:nvPr>
            <p:ph type="sldNum" sz="quarter" idx="12"/>
          </p:nvPr>
        </p:nvSpPr>
        <p:spPr/>
        <p:txBody>
          <a:bodyPr/>
          <a:lstStyle/>
          <a:p>
            <a:fld id="{FDF94AE2-67D9-44FB-A071-C7D972ECEA5D}" type="slidenum">
              <a:rPr lang="en-IN" smtClean="0"/>
              <a:t>‹#›</a:t>
            </a:fld>
            <a:endParaRPr lang="en-IN"/>
          </a:p>
        </p:txBody>
      </p:sp>
    </p:spTree>
    <p:extLst>
      <p:ext uri="{BB962C8B-B14F-4D97-AF65-F5344CB8AC3E}">
        <p14:creationId xmlns:p14="http://schemas.microsoft.com/office/powerpoint/2010/main" val="3497095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822FF0-3CD1-44E2-AEC0-B8013B5052EB}"/>
              </a:ext>
            </a:extLst>
          </p:cNvPr>
          <p:cNvSpPr>
            <a:spLocks noGrp="1"/>
          </p:cNvSpPr>
          <p:nvPr>
            <p:ph type="dt" sz="half" idx="10"/>
          </p:nvPr>
        </p:nvSpPr>
        <p:spPr/>
        <p:txBody>
          <a:bodyPr/>
          <a:lstStyle/>
          <a:p>
            <a:fld id="{1D67FA1C-BE18-4C83-B8DB-5B06EAD2E1EC}" type="datetimeFigureOut">
              <a:rPr lang="en-IN" smtClean="0"/>
              <a:t>09-09-2019</a:t>
            </a:fld>
            <a:endParaRPr lang="en-IN"/>
          </a:p>
        </p:txBody>
      </p:sp>
      <p:sp>
        <p:nvSpPr>
          <p:cNvPr id="3" name="Footer Placeholder 2">
            <a:extLst>
              <a:ext uri="{FF2B5EF4-FFF2-40B4-BE49-F238E27FC236}">
                <a16:creationId xmlns:a16="http://schemas.microsoft.com/office/drawing/2014/main" id="{B1FB7673-67F8-4A26-AC72-C5B79485509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91224AA-4361-4B0E-8BAF-35120B40CC54}"/>
              </a:ext>
            </a:extLst>
          </p:cNvPr>
          <p:cNvSpPr>
            <a:spLocks noGrp="1"/>
          </p:cNvSpPr>
          <p:nvPr>
            <p:ph type="sldNum" sz="quarter" idx="12"/>
          </p:nvPr>
        </p:nvSpPr>
        <p:spPr/>
        <p:txBody>
          <a:bodyPr/>
          <a:lstStyle/>
          <a:p>
            <a:fld id="{FDF94AE2-67D9-44FB-A071-C7D972ECEA5D}" type="slidenum">
              <a:rPr lang="en-IN" smtClean="0"/>
              <a:t>‹#›</a:t>
            </a:fld>
            <a:endParaRPr lang="en-IN"/>
          </a:p>
        </p:txBody>
      </p:sp>
    </p:spTree>
    <p:extLst>
      <p:ext uri="{BB962C8B-B14F-4D97-AF65-F5344CB8AC3E}">
        <p14:creationId xmlns:p14="http://schemas.microsoft.com/office/powerpoint/2010/main" val="273446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84A55-5797-4B70-A667-6E1A65A286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40C3EC7-0F3D-4C80-93A1-983CD70292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2D557E6-F434-4A29-81D4-E7020E221D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638C576-0AB2-4FD8-BB8E-B83293B6067E}"/>
              </a:ext>
            </a:extLst>
          </p:cNvPr>
          <p:cNvSpPr>
            <a:spLocks noGrp="1"/>
          </p:cNvSpPr>
          <p:nvPr>
            <p:ph type="dt" sz="half" idx="10"/>
          </p:nvPr>
        </p:nvSpPr>
        <p:spPr/>
        <p:txBody>
          <a:bodyPr/>
          <a:lstStyle/>
          <a:p>
            <a:fld id="{1D67FA1C-BE18-4C83-B8DB-5B06EAD2E1EC}" type="datetimeFigureOut">
              <a:rPr lang="en-IN" smtClean="0"/>
              <a:t>09-09-2019</a:t>
            </a:fld>
            <a:endParaRPr lang="en-IN"/>
          </a:p>
        </p:txBody>
      </p:sp>
      <p:sp>
        <p:nvSpPr>
          <p:cNvPr id="6" name="Footer Placeholder 5">
            <a:extLst>
              <a:ext uri="{FF2B5EF4-FFF2-40B4-BE49-F238E27FC236}">
                <a16:creationId xmlns:a16="http://schemas.microsoft.com/office/drawing/2014/main" id="{D95640FA-2CD2-4E44-BA2F-63231B0E11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B475DB-1B1B-445F-8099-7C40B95EB573}"/>
              </a:ext>
            </a:extLst>
          </p:cNvPr>
          <p:cNvSpPr>
            <a:spLocks noGrp="1"/>
          </p:cNvSpPr>
          <p:nvPr>
            <p:ph type="sldNum" sz="quarter" idx="12"/>
          </p:nvPr>
        </p:nvSpPr>
        <p:spPr/>
        <p:txBody>
          <a:bodyPr/>
          <a:lstStyle/>
          <a:p>
            <a:fld id="{FDF94AE2-67D9-44FB-A071-C7D972ECEA5D}" type="slidenum">
              <a:rPr lang="en-IN" smtClean="0"/>
              <a:t>‹#›</a:t>
            </a:fld>
            <a:endParaRPr lang="en-IN"/>
          </a:p>
        </p:txBody>
      </p:sp>
    </p:spTree>
    <p:extLst>
      <p:ext uri="{BB962C8B-B14F-4D97-AF65-F5344CB8AC3E}">
        <p14:creationId xmlns:p14="http://schemas.microsoft.com/office/powerpoint/2010/main" val="38991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7D483-2262-4472-B1F5-42E3E86276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A275A2B-C654-4999-89F7-E2A336CDF4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AC946C4-792A-4B52-8E18-0CB86B9985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6B43A0-3887-4C75-82CD-42ED3DBA1B1C}"/>
              </a:ext>
            </a:extLst>
          </p:cNvPr>
          <p:cNvSpPr>
            <a:spLocks noGrp="1"/>
          </p:cNvSpPr>
          <p:nvPr>
            <p:ph type="dt" sz="half" idx="10"/>
          </p:nvPr>
        </p:nvSpPr>
        <p:spPr/>
        <p:txBody>
          <a:bodyPr/>
          <a:lstStyle/>
          <a:p>
            <a:fld id="{1D67FA1C-BE18-4C83-B8DB-5B06EAD2E1EC}" type="datetimeFigureOut">
              <a:rPr lang="en-IN" smtClean="0"/>
              <a:t>09-09-2019</a:t>
            </a:fld>
            <a:endParaRPr lang="en-IN"/>
          </a:p>
        </p:txBody>
      </p:sp>
      <p:sp>
        <p:nvSpPr>
          <p:cNvPr id="6" name="Footer Placeholder 5">
            <a:extLst>
              <a:ext uri="{FF2B5EF4-FFF2-40B4-BE49-F238E27FC236}">
                <a16:creationId xmlns:a16="http://schemas.microsoft.com/office/drawing/2014/main" id="{664C077D-1259-4ADB-B9D0-5DFE0F04A3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7CA9A9A-5D35-49CC-B0B3-F448AFEB10CC}"/>
              </a:ext>
            </a:extLst>
          </p:cNvPr>
          <p:cNvSpPr>
            <a:spLocks noGrp="1"/>
          </p:cNvSpPr>
          <p:nvPr>
            <p:ph type="sldNum" sz="quarter" idx="12"/>
          </p:nvPr>
        </p:nvSpPr>
        <p:spPr/>
        <p:txBody>
          <a:bodyPr/>
          <a:lstStyle/>
          <a:p>
            <a:fld id="{FDF94AE2-67D9-44FB-A071-C7D972ECEA5D}" type="slidenum">
              <a:rPr lang="en-IN" smtClean="0"/>
              <a:t>‹#›</a:t>
            </a:fld>
            <a:endParaRPr lang="en-IN"/>
          </a:p>
        </p:txBody>
      </p:sp>
    </p:spTree>
    <p:extLst>
      <p:ext uri="{BB962C8B-B14F-4D97-AF65-F5344CB8AC3E}">
        <p14:creationId xmlns:p14="http://schemas.microsoft.com/office/powerpoint/2010/main" val="2286168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6A1B17-AE87-47F5-99BA-3AB090C06D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BF79F8A-2E24-4BB7-AA2A-F6B34F0836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80B475-6D83-45ED-8E6E-6AF215C7BA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67FA1C-BE18-4C83-B8DB-5B06EAD2E1EC}" type="datetimeFigureOut">
              <a:rPr lang="en-IN" smtClean="0"/>
              <a:t>09-09-2019</a:t>
            </a:fld>
            <a:endParaRPr lang="en-IN"/>
          </a:p>
        </p:txBody>
      </p:sp>
      <p:sp>
        <p:nvSpPr>
          <p:cNvPr id="5" name="Footer Placeholder 4">
            <a:extLst>
              <a:ext uri="{FF2B5EF4-FFF2-40B4-BE49-F238E27FC236}">
                <a16:creationId xmlns:a16="http://schemas.microsoft.com/office/drawing/2014/main" id="{405DC2D9-F263-4AEC-B0D2-9CD727973E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C3CD916-13B7-490B-A296-F79A375A53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F94AE2-67D9-44FB-A071-C7D972ECEA5D}" type="slidenum">
              <a:rPr lang="en-IN" smtClean="0"/>
              <a:t>‹#›</a:t>
            </a:fld>
            <a:endParaRPr lang="en-IN"/>
          </a:p>
        </p:txBody>
      </p:sp>
    </p:spTree>
    <p:extLst>
      <p:ext uri="{BB962C8B-B14F-4D97-AF65-F5344CB8AC3E}">
        <p14:creationId xmlns:p14="http://schemas.microsoft.com/office/powerpoint/2010/main" val="21033499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F085-AE86-416B-B796-EFBBD98CC454}"/>
              </a:ext>
            </a:extLst>
          </p:cNvPr>
          <p:cNvSpPr>
            <a:spLocks noGrp="1"/>
          </p:cNvSpPr>
          <p:nvPr>
            <p:ph type="ctrTitle"/>
          </p:nvPr>
        </p:nvSpPr>
        <p:spPr>
          <a:xfrm>
            <a:off x="0" y="1122363"/>
            <a:ext cx="12191999" cy="2387600"/>
          </a:xfrm>
        </p:spPr>
        <p:txBody>
          <a:bodyPr>
            <a:normAutofit/>
          </a:bodyPr>
          <a:lstStyle/>
          <a:p>
            <a:r>
              <a:rPr lang="en-US" sz="8000" b="1" dirty="0">
                <a:solidFill>
                  <a:srgbClr val="FFFF00"/>
                </a:solidFill>
                <a:latin typeface="Bahnschrift SemiBold SemiConden" panose="020B0502040204020203" pitchFamily="34" charset="0"/>
              </a:rPr>
              <a:t>Battle of Neighbourhoods</a:t>
            </a:r>
            <a:endParaRPr lang="en-IN" sz="8000" b="1" dirty="0">
              <a:solidFill>
                <a:srgbClr val="FFFF00"/>
              </a:solidFill>
              <a:latin typeface="Bahnschrift SemiBold SemiConden" panose="020B0502040204020203" pitchFamily="34" charset="0"/>
            </a:endParaRPr>
          </a:p>
        </p:txBody>
      </p:sp>
      <p:sp>
        <p:nvSpPr>
          <p:cNvPr id="3" name="Subtitle 2">
            <a:extLst>
              <a:ext uri="{FF2B5EF4-FFF2-40B4-BE49-F238E27FC236}">
                <a16:creationId xmlns:a16="http://schemas.microsoft.com/office/drawing/2014/main" id="{3613E2A0-050A-4212-A85F-592920D6B5EC}"/>
              </a:ext>
            </a:extLst>
          </p:cNvPr>
          <p:cNvSpPr>
            <a:spLocks noGrp="1"/>
          </p:cNvSpPr>
          <p:nvPr>
            <p:ph type="subTitle" idx="1"/>
          </p:nvPr>
        </p:nvSpPr>
        <p:spPr>
          <a:xfrm>
            <a:off x="1438276" y="3726330"/>
            <a:ext cx="9039224" cy="1655762"/>
          </a:xfrm>
        </p:spPr>
        <p:txBody>
          <a:bodyPr>
            <a:normAutofit/>
          </a:bodyPr>
          <a:lstStyle/>
          <a:p>
            <a:r>
              <a:rPr lang="en-US" sz="3000" b="1" dirty="0">
                <a:latin typeface="Bahnschrift SemiBold SemiConden" panose="020B0502040204020203" pitchFamily="34" charset="0"/>
              </a:rPr>
              <a:t>Location recommendation for a new Indian Restaurant in NYC</a:t>
            </a:r>
            <a:endParaRPr lang="en-IN" sz="3000" b="1" dirty="0">
              <a:latin typeface="Bahnschrift SemiBold SemiConden" panose="020B0502040204020203" pitchFamily="34" charset="0"/>
            </a:endParaRPr>
          </a:p>
        </p:txBody>
      </p:sp>
      <p:sp>
        <p:nvSpPr>
          <p:cNvPr id="4" name="TextBox 3">
            <a:extLst>
              <a:ext uri="{FF2B5EF4-FFF2-40B4-BE49-F238E27FC236}">
                <a16:creationId xmlns:a16="http://schemas.microsoft.com/office/drawing/2014/main" id="{950637BC-80C4-4EBF-B5D7-3234344B99A6}"/>
              </a:ext>
            </a:extLst>
          </p:cNvPr>
          <p:cNvSpPr txBox="1"/>
          <p:nvPr/>
        </p:nvSpPr>
        <p:spPr>
          <a:xfrm>
            <a:off x="7667625" y="5161813"/>
            <a:ext cx="3086100" cy="707886"/>
          </a:xfrm>
          <a:prstGeom prst="rect">
            <a:avLst/>
          </a:prstGeom>
          <a:noFill/>
        </p:spPr>
        <p:txBody>
          <a:bodyPr wrap="square" rtlCol="0">
            <a:spAutoFit/>
          </a:bodyPr>
          <a:lstStyle/>
          <a:p>
            <a:r>
              <a:rPr lang="en-US" sz="2000" dirty="0">
                <a:latin typeface="Bahnschrift SemiBold SemiConden" panose="020B0502040204020203" pitchFamily="34" charset="0"/>
              </a:rPr>
              <a:t>Presentation by</a:t>
            </a:r>
          </a:p>
          <a:p>
            <a:r>
              <a:rPr lang="en-US" sz="2000" dirty="0">
                <a:latin typeface="Bahnschrift SemiBold SemiConden" panose="020B0502040204020203" pitchFamily="34" charset="0"/>
              </a:rPr>
              <a:t>         Ishan Iyer</a:t>
            </a:r>
            <a:endParaRPr lang="en-IN" sz="2000" dirty="0">
              <a:latin typeface="Bahnschrift SemiBold SemiConden" panose="020B0502040204020203" pitchFamily="34" charset="0"/>
            </a:endParaRPr>
          </a:p>
        </p:txBody>
      </p:sp>
    </p:spTree>
    <p:extLst>
      <p:ext uri="{BB962C8B-B14F-4D97-AF65-F5344CB8AC3E}">
        <p14:creationId xmlns:p14="http://schemas.microsoft.com/office/powerpoint/2010/main" val="365656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8B6B08-AE13-44E9-83BE-51BA41057BD2}"/>
              </a:ext>
            </a:extLst>
          </p:cNvPr>
          <p:cNvSpPr>
            <a:spLocks noGrp="1"/>
          </p:cNvSpPr>
          <p:nvPr>
            <p:ph type="title"/>
          </p:nvPr>
        </p:nvSpPr>
        <p:spPr>
          <a:xfrm>
            <a:off x="831850" y="2459854"/>
            <a:ext cx="10515600" cy="1285875"/>
          </a:xfrm>
        </p:spPr>
        <p:txBody>
          <a:bodyPr>
            <a:normAutofit/>
          </a:bodyPr>
          <a:lstStyle/>
          <a:p>
            <a:pPr algn="ctr"/>
            <a:r>
              <a:rPr lang="en-US" dirty="0">
                <a:solidFill>
                  <a:srgbClr val="FFFF00"/>
                </a:solidFill>
                <a:latin typeface="Bahnschrift SemiBold SemiConden" panose="020B0502040204020203" pitchFamily="34" charset="0"/>
              </a:rPr>
              <a:t>Methodology</a:t>
            </a:r>
            <a:endParaRPr lang="en-IN" dirty="0">
              <a:solidFill>
                <a:srgbClr val="FFFF00"/>
              </a:solidFill>
              <a:latin typeface="Bahnschrift SemiBold SemiConden" panose="020B0502040204020203" pitchFamily="34" charset="0"/>
            </a:endParaRPr>
          </a:p>
        </p:txBody>
      </p:sp>
    </p:spTree>
    <p:extLst>
      <p:ext uri="{BB962C8B-B14F-4D97-AF65-F5344CB8AC3E}">
        <p14:creationId xmlns:p14="http://schemas.microsoft.com/office/powerpoint/2010/main" val="293956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2344B9-45A6-40E7-8802-8CCAFD1E54E7}"/>
              </a:ext>
            </a:extLst>
          </p:cNvPr>
          <p:cNvSpPr>
            <a:spLocks noGrp="1"/>
          </p:cNvSpPr>
          <p:nvPr>
            <p:ph idx="1"/>
          </p:nvPr>
        </p:nvSpPr>
        <p:spPr>
          <a:xfrm>
            <a:off x="606669" y="1884484"/>
            <a:ext cx="5057284" cy="4516315"/>
          </a:xfrm>
        </p:spPr>
        <p:txBody>
          <a:bodyPr>
            <a:normAutofit/>
          </a:bodyPr>
          <a:lstStyle/>
          <a:p>
            <a:r>
              <a:rPr lang="en-US" sz="2200" dirty="0">
                <a:solidFill>
                  <a:schemeClr val="bg1"/>
                </a:solidFill>
              </a:rPr>
              <a:t>New York City has a total of 5 Boroughs and 306 Neighbourhoods. This project will make a few assumptions basis the exploratory data analysis, which will help us narrow down on a Borough.</a:t>
            </a:r>
          </a:p>
          <a:p>
            <a:r>
              <a:rPr lang="en-US" sz="2200" dirty="0">
                <a:solidFill>
                  <a:schemeClr val="bg1"/>
                </a:solidFill>
              </a:rPr>
              <a:t>Clustering and classification techniques will then be applied on the chosen Borough. </a:t>
            </a:r>
          </a:p>
          <a:p>
            <a:r>
              <a:rPr lang="en-US" sz="2200" dirty="0">
                <a:solidFill>
                  <a:schemeClr val="bg1"/>
                </a:solidFill>
              </a:rPr>
              <a:t>First, the NYC neighbourhood geo dictionaries are transformed into python data frames. </a:t>
            </a:r>
            <a:r>
              <a:rPr lang="en-US" sz="2200" dirty="0" err="1">
                <a:solidFill>
                  <a:schemeClr val="bg1"/>
                </a:solidFill>
              </a:rPr>
              <a:t>Geopy</a:t>
            </a:r>
            <a:r>
              <a:rPr lang="en-US" sz="2200" dirty="0">
                <a:solidFill>
                  <a:schemeClr val="bg1"/>
                </a:solidFill>
              </a:rPr>
              <a:t> and Folium libraries are used to superimpose coordinate markers onto a map.</a:t>
            </a:r>
            <a:endParaRPr lang="en-IN" sz="2200" dirty="0">
              <a:solidFill>
                <a:schemeClr val="bg1"/>
              </a:solidFill>
            </a:endParaRPr>
          </a:p>
        </p:txBody>
      </p:sp>
      <p:sp>
        <p:nvSpPr>
          <p:cNvPr id="6" name="Title 1">
            <a:extLst>
              <a:ext uri="{FF2B5EF4-FFF2-40B4-BE49-F238E27FC236}">
                <a16:creationId xmlns:a16="http://schemas.microsoft.com/office/drawing/2014/main" id="{275DE40E-57C6-4FA3-A11A-12E871C697AF}"/>
              </a:ext>
            </a:extLst>
          </p:cNvPr>
          <p:cNvSpPr>
            <a:spLocks noGrp="1"/>
          </p:cNvSpPr>
          <p:nvPr>
            <p:ph type="title"/>
          </p:nvPr>
        </p:nvSpPr>
        <p:spPr>
          <a:xfrm>
            <a:off x="0" y="384175"/>
            <a:ext cx="12192000" cy="863599"/>
          </a:xfrm>
        </p:spPr>
        <p:txBody>
          <a:bodyPr>
            <a:normAutofit/>
          </a:bodyPr>
          <a:lstStyle/>
          <a:p>
            <a:pPr algn="ctr"/>
            <a:r>
              <a:rPr lang="en-US" sz="3200" dirty="0">
                <a:solidFill>
                  <a:srgbClr val="FFFF00"/>
                </a:solidFill>
                <a:latin typeface="Bahnschrift SemiBold SemiConden" panose="020B0502040204020203" pitchFamily="34" charset="0"/>
              </a:rPr>
              <a:t>Exploratory Data Analysis</a:t>
            </a:r>
            <a:endParaRPr lang="en-IN" sz="3200" dirty="0">
              <a:solidFill>
                <a:srgbClr val="FFFF00"/>
              </a:solidFill>
              <a:latin typeface="Bahnschrift SemiBold SemiConden" panose="020B0502040204020203" pitchFamily="34" charset="0"/>
            </a:endParaRPr>
          </a:p>
        </p:txBody>
      </p:sp>
      <p:pic>
        <p:nvPicPr>
          <p:cNvPr id="7" name="Picture 6">
            <a:extLst>
              <a:ext uri="{FF2B5EF4-FFF2-40B4-BE49-F238E27FC236}">
                <a16:creationId xmlns:a16="http://schemas.microsoft.com/office/drawing/2014/main" id="{C7030C3F-EEC5-47A0-80D7-A8FC95AE415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859271" y="1997476"/>
            <a:ext cx="5397624" cy="3746376"/>
          </a:xfrm>
          <a:prstGeom prst="rect">
            <a:avLst/>
          </a:prstGeom>
          <a:noFill/>
          <a:ln>
            <a:noFill/>
          </a:ln>
        </p:spPr>
      </p:pic>
    </p:spTree>
    <p:extLst>
      <p:ext uri="{BB962C8B-B14F-4D97-AF65-F5344CB8AC3E}">
        <p14:creationId xmlns:p14="http://schemas.microsoft.com/office/powerpoint/2010/main" val="289813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B789A88-5919-4C11-B67B-8F6AA1D81E01}"/>
              </a:ext>
            </a:extLst>
          </p:cNvPr>
          <p:cNvSpPr>
            <a:spLocks noGrp="1"/>
          </p:cNvSpPr>
          <p:nvPr>
            <p:ph idx="1"/>
          </p:nvPr>
        </p:nvSpPr>
        <p:spPr>
          <a:xfrm>
            <a:off x="838200" y="1825624"/>
            <a:ext cx="5083206" cy="4513031"/>
          </a:xfrm>
        </p:spPr>
        <p:txBody>
          <a:bodyPr>
            <a:normAutofit fontScale="92500" lnSpcReduction="20000"/>
          </a:bodyPr>
          <a:lstStyle/>
          <a:p>
            <a:r>
              <a:rPr lang="en-US" sz="2400" dirty="0">
                <a:solidFill>
                  <a:schemeClr val="bg1"/>
                </a:solidFill>
              </a:rPr>
              <a:t>Similarly, NYC farmers market data is superimposed onto a map using </a:t>
            </a:r>
            <a:r>
              <a:rPr lang="en-US" sz="2400" dirty="0" err="1">
                <a:solidFill>
                  <a:schemeClr val="bg1"/>
                </a:solidFill>
              </a:rPr>
              <a:t>Geopy</a:t>
            </a:r>
            <a:r>
              <a:rPr lang="en-US" sz="2400" dirty="0">
                <a:solidFill>
                  <a:schemeClr val="bg1"/>
                </a:solidFill>
              </a:rPr>
              <a:t> and Folium.</a:t>
            </a:r>
          </a:p>
          <a:p>
            <a:r>
              <a:rPr lang="en-US" sz="2400" dirty="0">
                <a:solidFill>
                  <a:schemeClr val="bg1"/>
                </a:solidFill>
              </a:rPr>
              <a:t>NYC has 139 farmers markets, with the highest number being in Brooklyn and Manhattan.</a:t>
            </a:r>
          </a:p>
          <a:p>
            <a:r>
              <a:rPr lang="en-IN" sz="2400" dirty="0">
                <a:solidFill>
                  <a:schemeClr val="bg1"/>
                </a:solidFill>
              </a:rPr>
              <a:t>On analysing the population and demographic data, we learn the following :</a:t>
            </a:r>
          </a:p>
          <a:p>
            <a:pPr marL="457200" indent="-457200">
              <a:buFont typeface="+mj-lt"/>
              <a:buAutoNum type="arabicPeriod"/>
            </a:pPr>
            <a:r>
              <a:rPr lang="en-IN" sz="1900" dirty="0">
                <a:solidFill>
                  <a:schemeClr val="bg1"/>
                </a:solidFill>
              </a:rPr>
              <a:t>Manhattan is the smallest and most densely populated borough, and has a high number of Indians/</a:t>
            </a:r>
            <a:r>
              <a:rPr lang="en-IN" sz="1900" dirty="0" err="1">
                <a:solidFill>
                  <a:schemeClr val="bg1"/>
                </a:solidFill>
              </a:rPr>
              <a:t>sq.mile</a:t>
            </a:r>
            <a:r>
              <a:rPr lang="en-IN" sz="1900" dirty="0">
                <a:solidFill>
                  <a:schemeClr val="bg1"/>
                </a:solidFill>
              </a:rPr>
              <a:t>, only losing out to Queens.</a:t>
            </a:r>
          </a:p>
          <a:p>
            <a:pPr marL="457200" indent="-457200">
              <a:buFont typeface="+mj-lt"/>
              <a:buAutoNum type="arabicPeriod"/>
            </a:pPr>
            <a:r>
              <a:rPr lang="en-IN" sz="1900" dirty="0">
                <a:solidFill>
                  <a:schemeClr val="bg1"/>
                </a:solidFill>
              </a:rPr>
              <a:t>Queens is geographically the largest borough with the largest number of Indian-Americans overall. </a:t>
            </a:r>
          </a:p>
          <a:p>
            <a:pPr marL="457200" indent="-457200">
              <a:buFont typeface="+mj-lt"/>
              <a:buAutoNum type="arabicPeriod"/>
            </a:pPr>
            <a:r>
              <a:rPr lang="en-IN" sz="1900" dirty="0">
                <a:solidFill>
                  <a:schemeClr val="bg1"/>
                </a:solidFill>
              </a:rPr>
              <a:t>Brooklyn is the most populated borough.</a:t>
            </a:r>
          </a:p>
          <a:p>
            <a:pPr marL="0" indent="0">
              <a:buNone/>
            </a:pPr>
            <a:endParaRPr lang="en-IN" sz="2200" dirty="0">
              <a:solidFill>
                <a:schemeClr val="bg1"/>
              </a:solidFill>
            </a:endParaRPr>
          </a:p>
        </p:txBody>
      </p:sp>
      <p:sp>
        <p:nvSpPr>
          <p:cNvPr id="7" name="Title 1">
            <a:extLst>
              <a:ext uri="{FF2B5EF4-FFF2-40B4-BE49-F238E27FC236}">
                <a16:creationId xmlns:a16="http://schemas.microsoft.com/office/drawing/2014/main" id="{0F39FA4E-34DA-4057-B642-7DD393D7ECC7}"/>
              </a:ext>
            </a:extLst>
          </p:cNvPr>
          <p:cNvSpPr>
            <a:spLocks noGrp="1"/>
          </p:cNvSpPr>
          <p:nvPr>
            <p:ph type="title"/>
          </p:nvPr>
        </p:nvSpPr>
        <p:spPr>
          <a:xfrm>
            <a:off x="0" y="384175"/>
            <a:ext cx="12192000" cy="863599"/>
          </a:xfrm>
        </p:spPr>
        <p:txBody>
          <a:bodyPr>
            <a:normAutofit/>
          </a:bodyPr>
          <a:lstStyle/>
          <a:p>
            <a:pPr algn="ctr"/>
            <a:r>
              <a:rPr lang="en-US" sz="3200" dirty="0">
                <a:solidFill>
                  <a:srgbClr val="FFFF00"/>
                </a:solidFill>
                <a:latin typeface="Bahnschrift SemiBold SemiConden" panose="020B0502040204020203" pitchFamily="34" charset="0"/>
              </a:rPr>
              <a:t>Exploratory Data Analysis</a:t>
            </a:r>
            <a:endParaRPr lang="en-IN" sz="3200" dirty="0">
              <a:solidFill>
                <a:srgbClr val="FFFF00"/>
              </a:solidFill>
              <a:latin typeface="Bahnschrift SemiBold SemiConden" panose="020B0502040204020203" pitchFamily="34" charset="0"/>
            </a:endParaRPr>
          </a:p>
        </p:txBody>
      </p:sp>
      <p:pic>
        <p:nvPicPr>
          <p:cNvPr id="8" name="Picture 7">
            <a:extLst>
              <a:ext uri="{FF2B5EF4-FFF2-40B4-BE49-F238E27FC236}">
                <a16:creationId xmlns:a16="http://schemas.microsoft.com/office/drawing/2014/main" id="{4AA90275-8225-4D57-BBB6-5E197B307D0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10184" y="2000960"/>
            <a:ext cx="5246702" cy="3654117"/>
          </a:xfrm>
          <a:prstGeom prst="rect">
            <a:avLst/>
          </a:prstGeom>
          <a:noFill/>
          <a:ln>
            <a:noFill/>
          </a:ln>
        </p:spPr>
      </p:pic>
    </p:spTree>
    <p:extLst>
      <p:ext uri="{BB962C8B-B14F-4D97-AF65-F5344CB8AC3E}">
        <p14:creationId xmlns:p14="http://schemas.microsoft.com/office/powerpoint/2010/main" val="252324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2344B9-45A6-40E7-8802-8CCAFD1E54E7}"/>
              </a:ext>
            </a:extLst>
          </p:cNvPr>
          <p:cNvSpPr>
            <a:spLocks noGrp="1"/>
          </p:cNvSpPr>
          <p:nvPr>
            <p:ph idx="1"/>
          </p:nvPr>
        </p:nvSpPr>
        <p:spPr>
          <a:xfrm>
            <a:off x="648070" y="1884484"/>
            <a:ext cx="10662082" cy="4205597"/>
          </a:xfrm>
        </p:spPr>
        <p:txBody>
          <a:bodyPr>
            <a:noAutofit/>
          </a:bodyPr>
          <a:lstStyle/>
          <a:p>
            <a:r>
              <a:rPr lang="en-IN" sz="2000" u="sng" dirty="0">
                <a:solidFill>
                  <a:schemeClr val="bg1"/>
                </a:solidFill>
              </a:rPr>
              <a:t>Most preferred cuisines (in order of preference): </a:t>
            </a:r>
            <a:r>
              <a:rPr lang="en-IN" sz="2000" dirty="0">
                <a:solidFill>
                  <a:schemeClr val="bg1"/>
                </a:solidFill>
              </a:rPr>
              <a:t> </a:t>
            </a:r>
          </a:p>
          <a:p>
            <a:pPr marL="457200" indent="-457200">
              <a:buFont typeface="+mj-lt"/>
              <a:buAutoNum type="arabicPeriod"/>
            </a:pPr>
            <a:r>
              <a:rPr lang="en-IN" sz="2000" dirty="0">
                <a:solidFill>
                  <a:schemeClr val="bg1"/>
                </a:solidFill>
              </a:rPr>
              <a:t>Brooklyn – Italian, Mexican, Puerto Rican</a:t>
            </a:r>
          </a:p>
          <a:p>
            <a:pPr marL="457200" indent="-457200">
              <a:buFont typeface="+mj-lt"/>
              <a:buAutoNum type="arabicPeriod"/>
            </a:pPr>
            <a:r>
              <a:rPr lang="en-IN" sz="2000" dirty="0">
                <a:solidFill>
                  <a:schemeClr val="bg1"/>
                </a:solidFill>
              </a:rPr>
              <a:t>Manhattan – Italian, American, Indian</a:t>
            </a:r>
          </a:p>
          <a:p>
            <a:pPr marL="457200" indent="-457200">
              <a:buFont typeface="+mj-lt"/>
              <a:buAutoNum type="arabicPeriod"/>
            </a:pPr>
            <a:r>
              <a:rPr lang="en-IN" sz="2000" dirty="0">
                <a:solidFill>
                  <a:schemeClr val="bg1"/>
                </a:solidFill>
              </a:rPr>
              <a:t>Queens – Indian, Irish, Pakistani, Mexican</a:t>
            </a:r>
          </a:p>
          <a:p>
            <a:pPr marL="457200" indent="-457200">
              <a:buFont typeface="+mj-lt"/>
              <a:buAutoNum type="arabicPeriod"/>
            </a:pPr>
            <a:r>
              <a:rPr lang="en-IN" sz="2000" dirty="0">
                <a:solidFill>
                  <a:schemeClr val="bg1"/>
                </a:solidFill>
              </a:rPr>
              <a:t>Bronx – Italian, Puerto Rican, Albanian</a:t>
            </a:r>
          </a:p>
          <a:p>
            <a:r>
              <a:rPr lang="en-IN" sz="2000" dirty="0">
                <a:solidFill>
                  <a:schemeClr val="bg1"/>
                </a:solidFill>
              </a:rPr>
              <a:t>Basis this, a well-informed choice would be to pick Queens due to the preference and % of Indian-Americans.</a:t>
            </a:r>
          </a:p>
          <a:p>
            <a:r>
              <a:rPr lang="en-IN" sz="2000" dirty="0">
                <a:solidFill>
                  <a:schemeClr val="bg1"/>
                </a:solidFill>
              </a:rPr>
              <a:t>Even though Manhattan has similar preferences, it is a very saturated market with a lot of footfall. It is normally harder to break into such markets, and factors such as cost of inventory and property are higher as well.</a:t>
            </a:r>
          </a:p>
          <a:p>
            <a:r>
              <a:rPr lang="en-IN" sz="2000" dirty="0">
                <a:solidFill>
                  <a:schemeClr val="bg1"/>
                </a:solidFill>
              </a:rPr>
              <a:t>Continuing, the Foursquare API data containing venues and their locations are further filtered to show only Indian Restaurants. This is then used for clustering and classification for Queens.</a:t>
            </a:r>
          </a:p>
        </p:txBody>
      </p:sp>
      <p:sp>
        <p:nvSpPr>
          <p:cNvPr id="6" name="Title 1">
            <a:extLst>
              <a:ext uri="{FF2B5EF4-FFF2-40B4-BE49-F238E27FC236}">
                <a16:creationId xmlns:a16="http://schemas.microsoft.com/office/drawing/2014/main" id="{275DE40E-57C6-4FA3-A11A-12E871C697AF}"/>
              </a:ext>
            </a:extLst>
          </p:cNvPr>
          <p:cNvSpPr>
            <a:spLocks noGrp="1"/>
          </p:cNvSpPr>
          <p:nvPr>
            <p:ph type="title"/>
          </p:nvPr>
        </p:nvSpPr>
        <p:spPr>
          <a:xfrm>
            <a:off x="0" y="384175"/>
            <a:ext cx="12192000" cy="863599"/>
          </a:xfrm>
        </p:spPr>
        <p:txBody>
          <a:bodyPr>
            <a:normAutofit/>
          </a:bodyPr>
          <a:lstStyle/>
          <a:p>
            <a:pPr algn="ctr"/>
            <a:r>
              <a:rPr lang="en-US" sz="3200" dirty="0">
                <a:solidFill>
                  <a:srgbClr val="FFFF00"/>
                </a:solidFill>
                <a:latin typeface="Bahnschrift SemiBold SemiConden" panose="020B0502040204020203" pitchFamily="34" charset="0"/>
              </a:rPr>
              <a:t>Exploratory Data Analysis</a:t>
            </a:r>
            <a:endParaRPr lang="en-IN" sz="3200" dirty="0">
              <a:solidFill>
                <a:srgbClr val="FFFF00"/>
              </a:solidFill>
              <a:latin typeface="Bahnschrift SemiBold SemiConden" panose="020B0502040204020203" pitchFamily="34" charset="0"/>
            </a:endParaRPr>
          </a:p>
        </p:txBody>
      </p:sp>
    </p:spTree>
    <p:extLst>
      <p:ext uri="{BB962C8B-B14F-4D97-AF65-F5344CB8AC3E}">
        <p14:creationId xmlns:p14="http://schemas.microsoft.com/office/powerpoint/2010/main" val="79636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B789A88-5919-4C11-B67B-8F6AA1D81E01}"/>
              </a:ext>
            </a:extLst>
          </p:cNvPr>
          <p:cNvSpPr>
            <a:spLocks noGrp="1"/>
          </p:cNvSpPr>
          <p:nvPr>
            <p:ph idx="1"/>
          </p:nvPr>
        </p:nvSpPr>
        <p:spPr>
          <a:xfrm>
            <a:off x="838200" y="1798990"/>
            <a:ext cx="5775664" cy="4513031"/>
          </a:xfrm>
        </p:spPr>
        <p:txBody>
          <a:bodyPr>
            <a:noAutofit/>
          </a:bodyPr>
          <a:lstStyle/>
          <a:p>
            <a:r>
              <a:rPr lang="en-US" sz="2200" dirty="0">
                <a:solidFill>
                  <a:schemeClr val="bg1"/>
                </a:solidFill>
              </a:rPr>
              <a:t>One hot encoding used to assign low bit values to all but one.</a:t>
            </a:r>
          </a:p>
          <a:p>
            <a:r>
              <a:rPr lang="en-US" sz="2200" dirty="0">
                <a:solidFill>
                  <a:schemeClr val="bg1"/>
                </a:solidFill>
              </a:rPr>
              <a:t>Then the silhouette score method is applied to find the optimal number of clusters (</a:t>
            </a:r>
            <a:r>
              <a:rPr lang="en-US" sz="2200" dirty="0" err="1">
                <a:solidFill>
                  <a:schemeClr val="bg1"/>
                </a:solidFill>
              </a:rPr>
              <a:t>n_clusters</a:t>
            </a:r>
            <a:r>
              <a:rPr lang="en-US" sz="2200" dirty="0">
                <a:solidFill>
                  <a:schemeClr val="bg1"/>
                </a:solidFill>
              </a:rPr>
              <a:t>) for K-means clustering. This gives us an optimal value of around 6 clusters.</a:t>
            </a:r>
            <a:endParaRPr lang="en-IN" sz="2200" dirty="0">
              <a:solidFill>
                <a:schemeClr val="bg1"/>
              </a:solidFill>
            </a:endParaRPr>
          </a:p>
          <a:p>
            <a:r>
              <a:rPr lang="en-IN" sz="2200" dirty="0">
                <a:solidFill>
                  <a:schemeClr val="bg1"/>
                </a:solidFill>
              </a:rPr>
              <a:t>Using this value we carry on with K-means clustering and find that cluster1 (cluster label) has the lowest total sum, thus signifying that it represents the relatively unsaturated neighbourhoods.</a:t>
            </a:r>
          </a:p>
          <a:p>
            <a:r>
              <a:rPr lang="en-IN" sz="2200" dirty="0">
                <a:solidFill>
                  <a:schemeClr val="bg1"/>
                </a:solidFill>
              </a:rPr>
              <a:t>Cluster1 is represented in the adjacent map by the darker blue circles.</a:t>
            </a:r>
            <a:endParaRPr lang="en-US" sz="2200" dirty="0">
              <a:solidFill>
                <a:schemeClr val="bg1"/>
              </a:solidFill>
            </a:endParaRPr>
          </a:p>
        </p:txBody>
      </p:sp>
      <p:sp>
        <p:nvSpPr>
          <p:cNvPr id="7" name="Title 1">
            <a:extLst>
              <a:ext uri="{FF2B5EF4-FFF2-40B4-BE49-F238E27FC236}">
                <a16:creationId xmlns:a16="http://schemas.microsoft.com/office/drawing/2014/main" id="{0F39FA4E-34DA-4057-B642-7DD393D7ECC7}"/>
              </a:ext>
            </a:extLst>
          </p:cNvPr>
          <p:cNvSpPr>
            <a:spLocks noGrp="1"/>
          </p:cNvSpPr>
          <p:nvPr>
            <p:ph type="title"/>
          </p:nvPr>
        </p:nvSpPr>
        <p:spPr>
          <a:xfrm>
            <a:off x="0" y="384175"/>
            <a:ext cx="12192000" cy="863599"/>
          </a:xfrm>
        </p:spPr>
        <p:txBody>
          <a:bodyPr>
            <a:normAutofit/>
          </a:bodyPr>
          <a:lstStyle/>
          <a:p>
            <a:pPr algn="ctr"/>
            <a:r>
              <a:rPr lang="en-US" sz="3200" dirty="0">
                <a:solidFill>
                  <a:srgbClr val="FFFF00"/>
                </a:solidFill>
                <a:latin typeface="Bahnschrift SemiBold SemiConden" panose="020B0502040204020203" pitchFamily="34" charset="0"/>
              </a:rPr>
              <a:t>K-Means Clustering</a:t>
            </a:r>
            <a:endParaRPr lang="en-IN" sz="3200" dirty="0">
              <a:solidFill>
                <a:srgbClr val="FFFF00"/>
              </a:solidFill>
              <a:latin typeface="Bahnschrift SemiBold SemiConden" panose="020B0502040204020203" pitchFamily="34" charset="0"/>
            </a:endParaRPr>
          </a:p>
        </p:txBody>
      </p:sp>
      <p:pic>
        <p:nvPicPr>
          <p:cNvPr id="5" name="Picture 4">
            <a:extLst>
              <a:ext uri="{FF2B5EF4-FFF2-40B4-BE49-F238E27FC236}">
                <a16:creationId xmlns:a16="http://schemas.microsoft.com/office/drawing/2014/main" id="{7BB29050-A034-43E2-8753-CB76814827AA}"/>
              </a:ext>
            </a:extLst>
          </p:cNvPr>
          <p:cNvPicPr/>
          <p:nvPr/>
        </p:nvPicPr>
        <p:blipFill rotWithShape="1">
          <a:blip r:embed="rId2">
            <a:extLst>
              <a:ext uri="{28A0092B-C50C-407E-A947-70E740481C1C}">
                <a14:useLocalDpi xmlns:a14="http://schemas.microsoft.com/office/drawing/2010/main" val="0"/>
              </a:ext>
            </a:extLst>
          </a:blip>
          <a:srcRect l="4318" t="7910" r="9064" b="7707"/>
          <a:stretch/>
        </p:blipFill>
        <p:spPr bwMode="auto">
          <a:xfrm>
            <a:off x="6774957" y="3027292"/>
            <a:ext cx="4946650" cy="3453411"/>
          </a:xfrm>
          <a:prstGeom prst="rect">
            <a:avLst/>
          </a:prstGeom>
          <a:noFill/>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5B714B19-873C-4F22-B992-BA74B3595B92}"/>
              </a:ext>
            </a:extLst>
          </p:cNvPr>
          <p:cNvPicPr/>
          <p:nvPr/>
        </p:nvPicPr>
        <p:blipFill>
          <a:blip r:embed="rId3"/>
          <a:stretch>
            <a:fillRect/>
          </a:stretch>
        </p:blipFill>
        <p:spPr>
          <a:xfrm>
            <a:off x="6774957" y="1713393"/>
            <a:ext cx="4946650" cy="1137654"/>
          </a:xfrm>
          <a:prstGeom prst="rect">
            <a:avLst/>
          </a:prstGeom>
        </p:spPr>
      </p:pic>
    </p:spTree>
    <p:extLst>
      <p:ext uri="{BB962C8B-B14F-4D97-AF65-F5344CB8AC3E}">
        <p14:creationId xmlns:p14="http://schemas.microsoft.com/office/powerpoint/2010/main" val="274139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8B6B08-AE13-44E9-83BE-51BA41057BD2}"/>
              </a:ext>
            </a:extLst>
          </p:cNvPr>
          <p:cNvSpPr>
            <a:spLocks noGrp="1"/>
          </p:cNvSpPr>
          <p:nvPr>
            <p:ph type="title"/>
          </p:nvPr>
        </p:nvSpPr>
        <p:spPr>
          <a:xfrm>
            <a:off x="831850" y="2459854"/>
            <a:ext cx="10515600" cy="1285875"/>
          </a:xfrm>
        </p:spPr>
        <p:txBody>
          <a:bodyPr>
            <a:normAutofit/>
          </a:bodyPr>
          <a:lstStyle/>
          <a:p>
            <a:pPr algn="ctr"/>
            <a:r>
              <a:rPr lang="en-US" dirty="0">
                <a:solidFill>
                  <a:srgbClr val="FFFF00"/>
                </a:solidFill>
                <a:latin typeface="Bahnschrift SemiBold SemiConden" panose="020B0502040204020203" pitchFamily="34" charset="0"/>
              </a:rPr>
              <a:t>Results</a:t>
            </a:r>
            <a:endParaRPr lang="en-IN" dirty="0">
              <a:solidFill>
                <a:srgbClr val="FFFF00"/>
              </a:solidFill>
              <a:latin typeface="Bahnschrift SemiBold SemiConden" panose="020B0502040204020203" pitchFamily="34" charset="0"/>
            </a:endParaRPr>
          </a:p>
        </p:txBody>
      </p:sp>
    </p:spTree>
    <p:extLst>
      <p:ext uri="{BB962C8B-B14F-4D97-AF65-F5344CB8AC3E}">
        <p14:creationId xmlns:p14="http://schemas.microsoft.com/office/powerpoint/2010/main" val="2207395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B789A88-5919-4C11-B67B-8F6AA1D81E01}"/>
              </a:ext>
            </a:extLst>
          </p:cNvPr>
          <p:cNvSpPr>
            <a:spLocks noGrp="1"/>
          </p:cNvSpPr>
          <p:nvPr>
            <p:ph idx="1"/>
          </p:nvPr>
        </p:nvSpPr>
        <p:spPr>
          <a:xfrm>
            <a:off x="838200" y="1870013"/>
            <a:ext cx="5393924" cy="4674835"/>
          </a:xfrm>
        </p:spPr>
        <p:txBody>
          <a:bodyPr>
            <a:noAutofit/>
          </a:bodyPr>
          <a:lstStyle/>
          <a:p>
            <a:r>
              <a:rPr lang="en-US" sz="2200" dirty="0">
                <a:solidFill>
                  <a:schemeClr val="bg1"/>
                </a:solidFill>
              </a:rPr>
              <a:t>Separate </a:t>
            </a:r>
            <a:r>
              <a:rPr lang="en-US" sz="2200" dirty="0" err="1">
                <a:solidFill>
                  <a:schemeClr val="bg1"/>
                </a:solidFill>
              </a:rPr>
              <a:t>dataframe</a:t>
            </a:r>
            <a:r>
              <a:rPr lang="en-US" sz="2200" dirty="0">
                <a:solidFill>
                  <a:schemeClr val="bg1"/>
                </a:solidFill>
              </a:rPr>
              <a:t> constructed for Cluster1 values, containing unsaturated clusters.</a:t>
            </a:r>
          </a:p>
          <a:p>
            <a:r>
              <a:rPr lang="en-US" sz="2200" dirty="0">
                <a:solidFill>
                  <a:schemeClr val="bg1"/>
                </a:solidFill>
              </a:rPr>
              <a:t>On superimposing the farmers markets markers onto the map with unsaturated clusters, we can easily see the distance and convenience factor for each cluster. The clusters are shown in blue with the farmers markets overlaid in green.</a:t>
            </a:r>
          </a:p>
          <a:p>
            <a:r>
              <a:rPr lang="en-US" sz="2200" dirty="0">
                <a:solidFill>
                  <a:schemeClr val="bg1"/>
                </a:solidFill>
              </a:rPr>
              <a:t>Bronx, Queens and Staten Island contain some mildly unsaturated markets, whereas the rest are completely saturated.</a:t>
            </a:r>
            <a:endParaRPr lang="en-IN" sz="2200" dirty="0">
              <a:solidFill>
                <a:schemeClr val="bg1"/>
              </a:solidFill>
            </a:endParaRPr>
          </a:p>
          <a:p>
            <a:endParaRPr lang="en-IN" sz="2200" dirty="0">
              <a:solidFill>
                <a:schemeClr val="bg1"/>
              </a:solidFill>
            </a:endParaRPr>
          </a:p>
          <a:p>
            <a:endParaRPr lang="en-US" sz="2200" dirty="0">
              <a:solidFill>
                <a:schemeClr val="bg1"/>
              </a:solidFill>
            </a:endParaRPr>
          </a:p>
        </p:txBody>
      </p:sp>
      <p:sp>
        <p:nvSpPr>
          <p:cNvPr id="7" name="Title 1">
            <a:extLst>
              <a:ext uri="{FF2B5EF4-FFF2-40B4-BE49-F238E27FC236}">
                <a16:creationId xmlns:a16="http://schemas.microsoft.com/office/drawing/2014/main" id="{0F39FA4E-34DA-4057-B642-7DD393D7ECC7}"/>
              </a:ext>
            </a:extLst>
          </p:cNvPr>
          <p:cNvSpPr>
            <a:spLocks noGrp="1"/>
          </p:cNvSpPr>
          <p:nvPr>
            <p:ph type="title"/>
          </p:nvPr>
        </p:nvSpPr>
        <p:spPr>
          <a:xfrm>
            <a:off x="0" y="384175"/>
            <a:ext cx="12192000" cy="863599"/>
          </a:xfrm>
        </p:spPr>
        <p:txBody>
          <a:bodyPr>
            <a:normAutofit/>
          </a:bodyPr>
          <a:lstStyle/>
          <a:p>
            <a:pPr algn="ctr"/>
            <a:r>
              <a:rPr lang="en-US" sz="3200" dirty="0">
                <a:solidFill>
                  <a:srgbClr val="FFFF00"/>
                </a:solidFill>
                <a:latin typeface="Bahnschrift SemiBold SemiConden" panose="020B0502040204020203" pitchFamily="34" charset="0"/>
              </a:rPr>
              <a:t>Final result and discussion</a:t>
            </a:r>
            <a:endParaRPr lang="en-IN" sz="3200" dirty="0">
              <a:solidFill>
                <a:srgbClr val="FFFF00"/>
              </a:solidFill>
              <a:latin typeface="Bahnschrift SemiBold SemiConden" panose="020B0502040204020203" pitchFamily="34" charset="0"/>
            </a:endParaRPr>
          </a:p>
        </p:txBody>
      </p:sp>
      <p:pic>
        <p:nvPicPr>
          <p:cNvPr id="8" name="Picture 7">
            <a:extLst>
              <a:ext uri="{FF2B5EF4-FFF2-40B4-BE49-F238E27FC236}">
                <a16:creationId xmlns:a16="http://schemas.microsoft.com/office/drawing/2014/main" id="{41FA5659-E93B-4823-B020-AA17F6D13EC1}"/>
              </a:ext>
            </a:extLst>
          </p:cNvPr>
          <p:cNvPicPr/>
          <p:nvPr/>
        </p:nvPicPr>
        <p:blipFill>
          <a:blip r:embed="rId2"/>
          <a:stretch>
            <a:fillRect/>
          </a:stretch>
        </p:blipFill>
        <p:spPr>
          <a:xfrm>
            <a:off x="6463832" y="3266983"/>
            <a:ext cx="4739786" cy="3479213"/>
          </a:xfrm>
          <a:prstGeom prst="rect">
            <a:avLst/>
          </a:prstGeom>
        </p:spPr>
      </p:pic>
      <p:pic>
        <p:nvPicPr>
          <p:cNvPr id="10" name="Picture 9">
            <a:extLst>
              <a:ext uri="{FF2B5EF4-FFF2-40B4-BE49-F238E27FC236}">
                <a16:creationId xmlns:a16="http://schemas.microsoft.com/office/drawing/2014/main" id="{DE48107C-4BA9-465A-B293-93B424F37E5B}"/>
              </a:ext>
            </a:extLst>
          </p:cNvPr>
          <p:cNvPicPr/>
          <p:nvPr/>
        </p:nvPicPr>
        <p:blipFill rotWithShape="1">
          <a:blip r:embed="rId3"/>
          <a:srcRect b="56043"/>
          <a:stretch/>
        </p:blipFill>
        <p:spPr>
          <a:xfrm>
            <a:off x="6637909" y="1692596"/>
            <a:ext cx="4373880" cy="1503365"/>
          </a:xfrm>
          <a:prstGeom prst="rect">
            <a:avLst/>
          </a:prstGeom>
        </p:spPr>
      </p:pic>
    </p:spTree>
    <p:extLst>
      <p:ext uri="{BB962C8B-B14F-4D97-AF65-F5344CB8AC3E}">
        <p14:creationId xmlns:p14="http://schemas.microsoft.com/office/powerpoint/2010/main" val="158952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B789A88-5919-4C11-B67B-8F6AA1D81E01}"/>
              </a:ext>
            </a:extLst>
          </p:cNvPr>
          <p:cNvSpPr>
            <a:spLocks noGrp="1"/>
          </p:cNvSpPr>
          <p:nvPr>
            <p:ph idx="1"/>
          </p:nvPr>
        </p:nvSpPr>
        <p:spPr>
          <a:xfrm>
            <a:off x="838199" y="1798990"/>
            <a:ext cx="6610461" cy="4674835"/>
          </a:xfrm>
        </p:spPr>
        <p:txBody>
          <a:bodyPr>
            <a:noAutofit/>
          </a:bodyPr>
          <a:lstStyle/>
          <a:p>
            <a:r>
              <a:rPr lang="en-US" sz="2100" dirty="0">
                <a:solidFill>
                  <a:schemeClr val="bg1"/>
                </a:solidFill>
              </a:rPr>
              <a:t>Queens was picked as this borough consists of the highest % of Indian-Americans, highest number of Indians/</a:t>
            </a:r>
            <a:r>
              <a:rPr lang="en-US" sz="2100" dirty="0" err="1">
                <a:solidFill>
                  <a:schemeClr val="bg1"/>
                </a:solidFill>
              </a:rPr>
              <a:t>sq.mile</a:t>
            </a:r>
            <a:r>
              <a:rPr lang="en-US" sz="2100" dirty="0">
                <a:solidFill>
                  <a:schemeClr val="bg1"/>
                </a:solidFill>
              </a:rPr>
              <a:t> and the food of choice in most neighbourhoods is Indian. </a:t>
            </a:r>
          </a:p>
          <a:p>
            <a:r>
              <a:rPr lang="en-US" sz="2100" dirty="0">
                <a:solidFill>
                  <a:schemeClr val="bg1"/>
                </a:solidFill>
              </a:rPr>
              <a:t>Even though Manhattan is a faster moving market, with a large number of Indian-Americans, it’s a very competitive space. </a:t>
            </a:r>
          </a:p>
          <a:p>
            <a:r>
              <a:rPr lang="en-US" sz="2100" dirty="0">
                <a:solidFill>
                  <a:schemeClr val="bg1"/>
                </a:solidFill>
              </a:rPr>
              <a:t>XYZ feels the restaurant will benefit from first opening a branch in Queens, with the option of branching out to Manhattan/Brooklyn in the near future. </a:t>
            </a:r>
          </a:p>
          <a:p>
            <a:r>
              <a:rPr lang="en-US" sz="2100" dirty="0">
                <a:solidFill>
                  <a:schemeClr val="bg1"/>
                </a:solidFill>
              </a:rPr>
              <a:t>XYZ carefully analyses the cluster selection and quality &amp; distance to farmer markets, and decides Chef QWERTY should open his first restaurant in </a:t>
            </a:r>
            <a:r>
              <a:rPr lang="en-US" sz="2100" b="1" dirty="0">
                <a:solidFill>
                  <a:srgbClr val="FFFF00"/>
                </a:solidFill>
              </a:rPr>
              <a:t>Downtown Flushing, Queens.</a:t>
            </a:r>
            <a:endParaRPr lang="en-IN" sz="2100" b="1" dirty="0">
              <a:solidFill>
                <a:srgbClr val="FFFF00"/>
              </a:solidFill>
            </a:endParaRPr>
          </a:p>
        </p:txBody>
      </p:sp>
      <p:sp>
        <p:nvSpPr>
          <p:cNvPr id="7" name="Title 1">
            <a:extLst>
              <a:ext uri="{FF2B5EF4-FFF2-40B4-BE49-F238E27FC236}">
                <a16:creationId xmlns:a16="http://schemas.microsoft.com/office/drawing/2014/main" id="{0F39FA4E-34DA-4057-B642-7DD393D7ECC7}"/>
              </a:ext>
            </a:extLst>
          </p:cNvPr>
          <p:cNvSpPr>
            <a:spLocks noGrp="1"/>
          </p:cNvSpPr>
          <p:nvPr>
            <p:ph type="title"/>
          </p:nvPr>
        </p:nvSpPr>
        <p:spPr>
          <a:xfrm>
            <a:off x="0" y="384175"/>
            <a:ext cx="12192000" cy="863599"/>
          </a:xfrm>
        </p:spPr>
        <p:txBody>
          <a:bodyPr>
            <a:normAutofit/>
          </a:bodyPr>
          <a:lstStyle/>
          <a:p>
            <a:pPr algn="ctr"/>
            <a:r>
              <a:rPr lang="en-US" sz="3200" dirty="0">
                <a:solidFill>
                  <a:srgbClr val="FFFF00"/>
                </a:solidFill>
                <a:latin typeface="Bahnschrift SemiBold SemiConden" panose="020B0502040204020203" pitchFamily="34" charset="0"/>
              </a:rPr>
              <a:t>Conclusion</a:t>
            </a:r>
            <a:endParaRPr lang="en-IN" sz="3200" dirty="0">
              <a:solidFill>
                <a:srgbClr val="FFFF00"/>
              </a:solidFill>
              <a:latin typeface="Bahnschrift SemiBold SemiConden" panose="020B0502040204020203" pitchFamily="34" charset="0"/>
            </a:endParaRPr>
          </a:p>
        </p:txBody>
      </p:sp>
      <p:pic>
        <p:nvPicPr>
          <p:cNvPr id="8" name="Picture 7">
            <a:extLst>
              <a:ext uri="{FF2B5EF4-FFF2-40B4-BE49-F238E27FC236}">
                <a16:creationId xmlns:a16="http://schemas.microsoft.com/office/drawing/2014/main" id="{2457187B-2DDD-491A-BF5C-03C8DC102AA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448661" y="2159494"/>
            <a:ext cx="4450080" cy="3657600"/>
          </a:xfrm>
          <a:prstGeom prst="rect">
            <a:avLst/>
          </a:prstGeom>
          <a:noFill/>
          <a:ln>
            <a:noFill/>
          </a:ln>
        </p:spPr>
      </p:pic>
    </p:spTree>
    <p:extLst>
      <p:ext uri="{BB962C8B-B14F-4D97-AF65-F5344CB8AC3E}">
        <p14:creationId xmlns:p14="http://schemas.microsoft.com/office/powerpoint/2010/main" val="125274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2D703-16F4-47CE-9D28-FC1553FE8A85}"/>
              </a:ext>
            </a:extLst>
          </p:cNvPr>
          <p:cNvSpPr>
            <a:spLocks noGrp="1"/>
          </p:cNvSpPr>
          <p:nvPr>
            <p:ph type="title"/>
          </p:nvPr>
        </p:nvSpPr>
        <p:spPr/>
        <p:txBody>
          <a:bodyPr/>
          <a:lstStyle/>
          <a:p>
            <a:pPr algn="ctr"/>
            <a:r>
              <a:rPr lang="en-US" dirty="0">
                <a:solidFill>
                  <a:srgbClr val="FFFF00"/>
                </a:solidFill>
                <a:latin typeface="Bahnschrift SemiBold SemiConden" panose="020B0502040204020203" pitchFamily="34" charset="0"/>
              </a:rPr>
              <a:t>Thank you</a:t>
            </a:r>
            <a:endParaRPr lang="en-IN" dirty="0">
              <a:solidFill>
                <a:srgbClr val="FFFF00"/>
              </a:solidFill>
              <a:latin typeface="Bahnschrift SemiBold SemiConden" panose="020B0502040204020203" pitchFamily="34" charset="0"/>
            </a:endParaRPr>
          </a:p>
        </p:txBody>
      </p:sp>
    </p:spTree>
    <p:extLst>
      <p:ext uri="{BB962C8B-B14F-4D97-AF65-F5344CB8AC3E}">
        <p14:creationId xmlns:p14="http://schemas.microsoft.com/office/powerpoint/2010/main" val="245180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291A6-4E60-4BEA-9600-30117014F754}"/>
              </a:ext>
            </a:extLst>
          </p:cNvPr>
          <p:cNvSpPr>
            <a:spLocks noGrp="1"/>
          </p:cNvSpPr>
          <p:nvPr>
            <p:ph type="title"/>
          </p:nvPr>
        </p:nvSpPr>
        <p:spPr>
          <a:xfrm>
            <a:off x="1438274" y="365125"/>
            <a:ext cx="9915525" cy="1325563"/>
          </a:xfrm>
        </p:spPr>
        <p:txBody>
          <a:bodyPr>
            <a:normAutofit/>
          </a:bodyPr>
          <a:lstStyle/>
          <a:p>
            <a:r>
              <a:rPr lang="en-US" sz="4800" dirty="0">
                <a:solidFill>
                  <a:srgbClr val="FFFF00"/>
                </a:solidFill>
                <a:latin typeface="Bahnschrift SemiBold SemiConden" panose="020B0502040204020203" pitchFamily="34" charset="0"/>
              </a:rPr>
              <a:t>Contents</a:t>
            </a:r>
            <a:endParaRPr lang="en-IN" sz="4800" dirty="0">
              <a:solidFill>
                <a:srgbClr val="FFFF00"/>
              </a:solidFill>
              <a:latin typeface="Bahnschrift SemiBold SemiConden" panose="020B0502040204020203" pitchFamily="34" charset="0"/>
            </a:endParaRPr>
          </a:p>
        </p:txBody>
      </p:sp>
      <p:sp>
        <p:nvSpPr>
          <p:cNvPr id="3" name="Content Placeholder 2">
            <a:extLst>
              <a:ext uri="{FF2B5EF4-FFF2-40B4-BE49-F238E27FC236}">
                <a16:creationId xmlns:a16="http://schemas.microsoft.com/office/drawing/2014/main" id="{14B8BA14-B357-4A54-B6D5-8C822B663DDD}"/>
              </a:ext>
            </a:extLst>
          </p:cNvPr>
          <p:cNvSpPr>
            <a:spLocks noGrp="1"/>
          </p:cNvSpPr>
          <p:nvPr>
            <p:ph idx="1"/>
          </p:nvPr>
        </p:nvSpPr>
        <p:spPr>
          <a:xfrm>
            <a:off x="1143000" y="1981200"/>
            <a:ext cx="10210800" cy="3000376"/>
          </a:xfrm>
        </p:spPr>
        <p:txBody>
          <a:bodyPr/>
          <a:lstStyle/>
          <a:p>
            <a:pPr marL="514350" indent="-514350">
              <a:buFont typeface="+mj-lt"/>
              <a:buAutoNum type="arabicPeriod"/>
            </a:pPr>
            <a:r>
              <a:rPr lang="en-US" dirty="0">
                <a:solidFill>
                  <a:schemeClr val="bg1"/>
                </a:solidFill>
              </a:rPr>
              <a:t>Introduction</a:t>
            </a:r>
          </a:p>
          <a:p>
            <a:pPr marL="514350" indent="-514350">
              <a:buFont typeface="+mj-lt"/>
              <a:buAutoNum type="arabicPeriod"/>
            </a:pPr>
            <a:r>
              <a:rPr lang="en-US" dirty="0">
                <a:solidFill>
                  <a:schemeClr val="bg1"/>
                </a:solidFill>
              </a:rPr>
              <a:t>Data</a:t>
            </a:r>
          </a:p>
          <a:p>
            <a:pPr marL="514350" indent="-514350">
              <a:buFont typeface="+mj-lt"/>
              <a:buAutoNum type="arabicPeriod"/>
            </a:pPr>
            <a:r>
              <a:rPr lang="en-US" dirty="0">
                <a:solidFill>
                  <a:schemeClr val="bg1"/>
                </a:solidFill>
              </a:rPr>
              <a:t>Methodology</a:t>
            </a:r>
          </a:p>
          <a:p>
            <a:pPr marL="514350" indent="-514350">
              <a:buFont typeface="+mj-lt"/>
              <a:buAutoNum type="arabicPeriod"/>
            </a:pPr>
            <a:r>
              <a:rPr lang="en-US" dirty="0">
                <a:solidFill>
                  <a:schemeClr val="bg1"/>
                </a:solidFill>
              </a:rPr>
              <a:t>Result Analysis</a:t>
            </a:r>
          </a:p>
          <a:p>
            <a:pPr marL="514350" indent="-514350">
              <a:buFont typeface="+mj-lt"/>
              <a:buAutoNum type="arabicPeriod"/>
            </a:pPr>
            <a:r>
              <a:rPr lang="en-US" dirty="0">
                <a:solidFill>
                  <a:schemeClr val="bg1"/>
                </a:solidFill>
              </a:rPr>
              <a:t>Conclusion</a:t>
            </a:r>
          </a:p>
          <a:p>
            <a:pPr marL="0" indent="0">
              <a:buNone/>
            </a:pPr>
            <a:endParaRPr lang="en-US" dirty="0"/>
          </a:p>
        </p:txBody>
      </p:sp>
    </p:spTree>
    <p:extLst>
      <p:ext uri="{BB962C8B-B14F-4D97-AF65-F5344CB8AC3E}">
        <p14:creationId xmlns:p14="http://schemas.microsoft.com/office/powerpoint/2010/main" val="323478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8B6B08-AE13-44E9-83BE-51BA41057BD2}"/>
              </a:ext>
            </a:extLst>
          </p:cNvPr>
          <p:cNvSpPr>
            <a:spLocks noGrp="1"/>
          </p:cNvSpPr>
          <p:nvPr>
            <p:ph type="title"/>
          </p:nvPr>
        </p:nvSpPr>
        <p:spPr>
          <a:xfrm>
            <a:off x="831850" y="2459854"/>
            <a:ext cx="10515600" cy="1285875"/>
          </a:xfrm>
        </p:spPr>
        <p:txBody>
          <a:bodyPr>
            <a:normAutofit/>
          </a:bodyPr>
          <a:lstStyle/>
          <a:p>
            <a:pPr algn="ctr"/>
            <a:r>
              <a:rPr lang="en-US" dirty="0">
                <a:solidFill>
                  <a:srgbClr val="FFFF00"/>
                </a:solidFill>
                <a:latin typeface="Bahnschrift SemiBold SemiConden" panose="020B0502040204020203" pitchFamily="34" charset="0"/>
              </a:rPr>
              <a:t>Introduction</a:t>
            </a:r>
            <a:endParaRPr lang="en-IN" dirty="0">
              <a:solidFill>
                <a:srgbClr val="FFFF00"/>
              </a:solidFill>
              <a:latin typeface="Bahnschrift SemiBold SemiConden" panose="020B0502040204020203" pitchFamily="34" charset="0"/>
            </a:endParaRPr>
          </a:p>
        </p:txBody>
      </p:sp>
    </p:spTree>
    <p:extLst>
      <p:ext uri="{BB962C8B-B14F-4D97-AF65-F5344CB8AC3E}">
        <p14:creationId xmlns:p14="http://schemas.microsoft.com/office/powerpoint/2010/main" val="76947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5EEDAF-3EE5-4026-A517-301AA9E85DFA}"/>
              </a:ext>
            </a:extLst>
          </p:cNvPr>
          <p:cNvSpPr>
            <a:spLocks noGrp="1"/>
          </p:cNvSpPr>
          <p:nvPr>
            <p:ph idx="1"/>
          </p:nvPr>
        </p:nvSpPr>
        <p:spPr>
          <a:xfrm>
            <a:off x="838200" y="1953089"/>
            <a:ext cx="7045171" cy="4208015"/>
          </a:xfrm>
        </p:spPr>
        <p:txBody>
          <a:bodyPr>
            <a:normAutofit/>
          </a:bodyPr>
          <a:lstStyle/>
          <a:p>
            <a:pPr algn="just"/>
            <a:r>
              <a:rPr lang="en-US" sz="2000" dirty="0">
                <a:solidFill>
                  <a:schemeClr val="bg1"/>
                </a:solidFill>
              </a:rPr>
              <a:t>New York City is famous for its diverse and robust food culture, influenced heavily by the city’s large immigrant population. </a:t>
            </a:r>
            <a:r>
              <a:rPr lang="en-IN" sz="2000" dirty="0">
                <a:solidFill>
                  <a:schemeClr val="bg1"/>
                </a:solidFill>
              </a:rPr>
              <a:t>It's basically a big brewing pot with Jewish, Italian, Asian, Middle Eastern etc. restaurants dotted all across the city.</a:t>
            </a:r>
          </a:p>
          <a:p>
            <a:pPr algn="just"/>
            <a:r>
              <a:rPr lang="en-US" sz="2000" dirty="0">
                <a:solidFill>
                  <a:schemeClr val="bg1"/>
                </a:solidFill>
              </a:rPr>
              <a:t>Chef QWERTY wants to be a part of this ever growing industry and help this culture expand further by opening an Indian dine-in restaurant in NYC. His only problem as of now is he doesn’t know which location to pick for his first restaurant, and location is one of the most important parts of any establishment.</a:t>
            </a:r>
          </a:p>
          <a:p>
            <a:pPr algn="just"/>
            <a:r>
              <a:rPr lang="en-US" sz="2000" dirty="0">
                <a:solidFill>
                  <a:schemeClr val="bg1"/>
                </a:solidFill>
              </a:rPr>
              <a:t>He enlists his friend XYZ, who is a data scientist, to help him find the perfect location using data cues. XYZ is happy to help and tells Chef QWERTY that he will get back to him in 2-3 days after crafting a model that will suggest the target neighbourhood. </a:t>
            </a:r>
          </a:p>
        </p:txBody>
      </p:sp>
      <p:pic>
        <p:nvPicPr>
          <p:cNvPr id="1026" name="Picture 2">
            <a:extLst>
              <a:ext uri="{FF2B5EF4-FFF2-40B4-BE49-F238E27FC236}">
                <a16:creationId xmlns:a16="http://schemas.microsoft.com/office/drawing/2014/main" id="{6EA832C9-7DC7-44C0-A982-517079CEAB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80"/>
          <a:stretch/>
        </p:blipFill>
        <p:spPr bwMode="auto">
          <a:xfrm>
            <a:off x="8007658" y="1974145"/>
            <a:ext cx="3843923" cy="402272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259B9C85-7684-4D4B-B83D-D3B4042EE907}"/>
              </a:ext>
            </a:extLst>
          </p:cNvPr>
          <p:cNvSpPr txBox="1">
            <a:spLocks/>
          </p:cNvSpPr>
          <p:nvPr/>
        </p:nvSpPr>
        <p:spPr>
          <a:xfrm>
            <a:off x="0" y="384175"/>
            <a:ext cx="12192000" cy="8635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rgbClr val="FFFF00"/>
                </a:solidFill>
                <a:latin typeface="Bahnschrift SemiBold SemiConden" panose="020B0502040204020203" pitchFamily="34" charset="0"/>
              </a:rPr>
              <a:t>Intro to the business problem</a:t>
            </a:r>
            <a:endParaRPr lang="en-IN" sz="3200" dirty="0">
              <a:solidFill>
                <a:srgbClr val="FFFF00"/>
              </a:solidFill>
              <a:latin typeface="Bahnschrift SemiBold SemiConden" panose="020B0502040204020203" pitchFamily="34" charset="0"/>
            </a:endParaRPr>
          </a:p>
        </p:txBody>
      </p:sp>
    </p:spTree>
    <p:extLst>
      <p:ext uri="{BB962C8B-B14F-4D97-AF65-F5344CB8AC3E}">
        <p14:creationId xmlns:p14="http://schemas.microsoft.com/office/powerpoint/2010/main" val="166170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4FBB33-B743-4096-9921-A2E0C27AC1B9}"/>
              </a:ext>
            </a:extLst>
          </p:cNvPr>
          <p:cNvSpPr>
            <a:spLocks noGrp="1"/>
          </p:cNvSpPr>
          <p:nvPr>
            <p:ph idx="1"/>
          </p:nvPr>
        </p:nvSpPr>
        <p:spPr>
          <a:xfrm>
            <a:off x="967666" y="2370338"/>
            <a:ext cx="10848463" cy="3859012"/>
          </a:xfrm>
        </p:spPr>
        <p:txBody>
          <a:bodyPr>
            <a:normAutofit/>
          </a:bodyPr>
          <a:lstStyle/>
          <a:p>
            <a:pPr algn="just"/>
            <a:r>
              <a:rPr lang="en-US" sz="2400" dirty="0">
                <a:solidFill>
                  <a:schemeClr val="bg1"/>
                </a:solidFill>
              </a:rPr>
              <a:t>New York City population </a:t>
            </a:r>
          </a:p>
          <a:p>
            <a:pPr algn="just"/>
            <a:r>
              <a:rPr lang="en-US" sz="2400" dirty="0">
                <a:solidFill>
                  <a:schemeClr val="bg1"/>
                </a:solidFill>
              </a:rPr>
              <a:t>New York City demographics</a:t>
            </a:r>
          </a:p>
          <a:p>
            <a:pPr algn="just"/>
            <a:r>
              <a:rPr lang="en-US" sz="2400" dirty="0">
                <a:solidFill>
                  <a:schemeClr val="bg1"/>
                </a:solidFill>
              </a:rPr>
              <a:t>Distance from Farmers/Wholesale markets</a:t>
            </a:r>
          </a:p>
          <a:p>
            <a:pPr algn="just"/>
            <a:r>
              <a:rPr lang="en-US" sz="2400" dirty="0">
                <a:solidFill>
                  <a:schemeClr val="bg1"/>
                </a:solidFill>
              </a:rPr>
              <a:t>Entertainment venues nearby that attract crowds</a:t>
            </a:r>
          </a:p>
          <a:p>
            <a:pPr algn="just"/>
            <a:r>
              <a:rPr lang="en-US" sz="2400" dirty="0">
                <a:solidFill>
                  <a:schemeClr val="bg1"/>
                </a:solidFill>
              </a:rPr>
              <a:t>Competitors</a:t>
            </a:r>
          </a:p>
          <a:p>
            <a:pPr algn="just"/>
            <a:r>
              <a:rPr lang="en-US" sz="2400" dirty="0">
                <a:solidFill>
                  <a:schemeClr val="bg1"/>
                </a:solidFill>
              </a:rPr>
              <a:t>Segmentation of  borough</a:t>
            </a:r>
          </a:p>
          <a:p>
            <a:pPr algn="just"/>
            <a:r>
              <a:rPr lang="en-US" sz="2400" dirty="0">
                <a:solidFill>
                  <a:schemeClr val="bg1"/>
                </a:solidFill>
              </a:rPr>
              <a:t>Amount of saturation </a:t>
            </a:r>
            <a:r>
              <a:rPr lang="en-US" sz="2400" dirty="0" err="1">
                <a:solidFill>
                  <a:schemeClr val="bg1"/>
                </a:solidFill>
              </a:rPr>
              <a:t>wrt</a:t>
            </a:r>
            <a:r>
              <a:rPr lang="en-US" sz="2400" dirty="0">
                <a:solidFill>
                  <a:schemeClr val="bg1"/>
                </a:solidFill>
              </a:rPr>
              <a:t> Indian Restaurants in each neighbourhood.</a:t>
            </a:r>
          </a:p>
        </p:txBody>
      </p:sp>
      <p:sp>
        <p:nvSpPr>
          <p:cNvPr id="4" name="Title 1">
            <a:extLst>
              <a:ext uri="{FF2B5EF4-FFF2-40B4-BE49-F238E27FC236}">
                <a16:creationId xmlns:a16="http://schemas.microsoft.com/office/drawing/2014/main" id="{9547335D-F505-4517-B0B4-EBDBBBBE5B38}"/>
              </a:ext>
            </a:extLst>
          </p:cNvPr>
          <p:cNvSpPr txBox="1">
            <a:spLocks/>
          </p:cNvSpPr>
          <p:nvPr/>
        </p:nvSpPr>
        <p:spPr>
          <a:xfrm>
            <a:off x="0" y="384175"/>
            <a:ext cx="12192000" cy="8635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rgbClr val="FFFF00"/>
                </a:solidFill>
                <a:latin typeface="Bahnschrift SemiBold SemiConden" panose="020B0502040204020203" pitchFamily="34" charset="0"/>
              </a:rPr>
              <a:t>Factors to consider</a:t>
            </a:r>
            <a:endParaRPr lang="en-IN" sz="3200" dirty="0">
              <a:solidFill>
                <a:srgbClr val="FFFF00"/>
              </a:solidFill>
              <a:latin typeface="Bahnschrift SemiBold SemiConden" panose="020B0502040204020203" pitchFamily="34" charset="0"/>
            </a:endParaRPr>
          </a:p>
        </p:txBody>
      </p:sp>
    </p:spTree>
    <p:extLst>
      <p:ext uri="{BB962C8B-B14F-4D97-AF65-F5344CB8AC3E}">
        <p14:creationId xmlns:p14="http://schemas.microsoft.com/office/powerpoint/2010/main" val="361881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8B6B08-AE13-44E9-83BE-51BA41057BD2}"/>
              </a:ext>
            </a:extLst>
          </p:cNvPr>
          <p:cNvSpPr>
            <a:spLocks noGrp="1"/>
          </p:cNvSpPr>
          <p:nvPr>
            <p:ph type="title"/>
          </p:nvPr>
        </p:nvSpPr>
        <p:spPr>
          <a:xfrm>
            <a:off x="831850" y="2459854"/>
            <a:ext cx="10515600" cy="1285875"/>
          </a:xfrm>
        </p:spPr>
        <p:txBody>
          <a:bodyPr>
            <a:normAutofit/>
          </a:bodyPr>
          <a:lstStyle/>
          <a:p>
            <a:pPr algn="ctr"/>
            <a:r>
              <a:rPr lang="en-US" dirty="0">
                <a:solidFill>
                  <a:srgbClr val="FFFF00"/>
                </a:solidFill>
                <a:latin typeface="Bahnschrift SemiBold SemiConden" panose="020B0502040204020203" pitchFamily="34" charset="0"/>
              </a:rPr>
              <a:t>Data</a:t>
            </a:r>
            <a:endParaRPr lang="en-IN" dirty="0">
              <a:solidFill>
                <a:srgbClr val="FFFF00"/>
              </a:solidFill>
              <a:latin typeface="Bahnschrift SemiBold SemiConden" panose="020B0502040204020203" pitchFamily="34" charset="0"/>
            </a:endParaRPr>
          </a:p>
        </p:txBody>
      </p:sp>
    </p:spTree>
    <p:extLst>
      <p:ext uri="{BB962C8B-B14F-4D97-AF65-F5344CB8AC3E}">
        <p14:creationId xmlns:p14="http://schemas.microsoft.com/office/powerpoint/2010/main" val="362375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B6EAE2F-530F-4196-8B93-6492CF15BAC9}"/>
              </a:ext>
            </a:extLst>
          </p:cNvPr>
          <p:cNvSpPr>
            <a:spLocks noGrp="1"/>
          </p:cNvSpPr>
          <p:nvPr>
            <p:ph idx="1"/>
          </p:nvPr>
        </p:nvSpPr>
        <p:spPr>
          <a:xfrm>
            <a:off x="838200" y="1825625"/>
            <a:ext cx="5722398" cy="2480045"/>
          </a:xfrm>
        </p:spPr>
        <p:txBody>
          <a:bodyPr>
            <a:normAutofit/>
          </a:bodyPr>
          <a:lstStyle/>
          <a:p>
            <a:r>
              <a:rPr lang="en-US" sz="2200" dirty="0">
                <a:solidFill>
                  <a:schemeClr val="bg1"/>
                </a:solidFill>
              </a:rPr>
              <a:t>The neighbourhood dataset consist of each neighbourhood and it’s geo coordinates segregated borough wise.</a:t>
            </a:r>
          </a:p>
          <a:p>
            <a:r>
              <a:rPr lang="en-US" sz="2200" dirty="0">
                <a:solidFill>
                  <a:schemeClr val="bg1"/>
                </a:solidFill>
              </a:rPr>
              <a:t>The farmers market dataset consists of every farmers market in NYC and it’s exact location, operation hours, operating days etc.</a:t>
            </a:r>
            <a:endParaRPr lang="en-IN" sz="2200" dirty="0">
              <a:solidFill>
                <a:schemeClr val="bg1"/>
              </a:solidFill>
            </a:endParaRPr>
          </a:p>
        </p:txBody>
      </p:sp>
      <p:sp>
        <p:nvSpPr>
          <p:cNvPr id="8" name="TextBox 7">
            <a:extLst>
              <a:ext uri="{FF2B5EF4-FFF2-40B4-BE49-F238E27FC236}">
                <a16:creationId xmlns:a16="http://schemas.microsoft.com/office/drawing/2014/main" id="{4377FD18-48D9-4CCD-8314-BD532709EDAD}"/>
              </a:ext>
            </a:extLst>
          </p:cNvPr>
          <p:cNvSpPr txBox="1"/>
          <p:nvPr/>
        </p:nvSpPr>
        <p:spPr>
          <a:xfrm>
            <a:off x="0" y="559291"/>
            <a:ext cx="12191999" cy="584775"/>
          </a:xfrm>
          <a:prstGeom prst="rect">
            <a:avLst/>
          </a:prstGeom>
          <a:noFill/>
        </p:spPr>
        <p:txBody>
          <a:bodyPr wrap="square" rtlCol="0">
            <a:spAutoFit/>
          </a:bodyPr>
          <a:lstStyle/>
          <a:p>
            <a:pPr algn="ctr"/>
            <a:r>
              <a:rPr lang="en-IN" sz="3200" dirty="0">
                <a:solidFill>
                  <a:srgbClr val="FFFF00"/>
                </a:solidFill>
                <a:latin typeface="Bahnschrift SemiBold SemiConden" panose="020B0502040204020203" pitchFamily="34" charset="0"/>
              </a:rPr>
              <a:t>Neighbourhood and Farmers Market geo data</a:t>
            </a:r>
            <a:endParaRPr lang="en-IN" sz="3200" dirty="0"/>
          </a:p>
        </p:txBody>
      </p:sp>
      <p:pic>
        <p:nvPicPr>
          <p:cNvPr id="9" name="Picture 8">
            <a:extLst>
              <a:ext uri="{FF2B5EF4-FFF2-40B4-BE49-F238E27FC236}">
                <a16:creationId xmlns:a16="http://schemas.microsoft.com/office/drawing/2014/main" id="{4B8581E1-0A09-4482-85C5-8DA47D8DF8A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871316" y="1935332"/>
            <a:ext cx="3941687" cy="1713391"/>
          </a:xfrm>
          <a:prstGeom prst="rect">
            <a:avLst/>
          </a:prstGeom>
          <a:noFill/>
          <a:ln>
            <a:noFill/>
          </a:ln>
        </p:spPr>
      </p:pic>
      <p:pic>
        <p:nvPicPr>
          <p:cNvPr id="10" name="Picture 9">
            <a:extLst>
              <a:ext uri="{FF2B5EF4-FFF2-40B4-BE49-F238E27FC236}">
                <a16:creationId xmlns:a16="http://schemas.microsoft.com/office/drawing/2014/main" id="{0246EEA7-3889-40BC-84EE-978D8205175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175026" y="4036805"/>
            <a:ext cx="7901126" cy="2594815"/>
          </a:xfrm>
          <a:prstGeom prst="rect">
            <a:avLst/>
          </a:prstGeom>
          <a:noFill/>
          <a:ln>
            <a:noFill/>
          </a:ln>
        </p:spPr>
      </p:pic>
    </p:spTree>
    <p:extLst>
      <p:ext uri="{BB962C8B-B14F-4D97-AF65-F5344CB8AC3E}">
        <p14:creationId xmlns:p14="http://schemas.microsoft.com/office/powerpoint/2010/main" val="58767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2DB32-29AB-4586-A913-39F5B6960D69}"/>
              </a:ext>
            </a:extLst>
          </p:cNvPr>
          <p:cNvSpPr>
            <a:spLocks noGrp="1"/>
          </p:cNvSpPr>
          <p:nvPr>
            <p:ph type="title"/>
          </p:nvPr>
        </p:nvSpPr>
        <p:spPr>
          <a:xfrm>
            <a:off x="0" y="384175"/>
            <a:ext cx="12192000" cy="863599"/>
          </a:xfrm>
        </p:spPr>
        <p:txBody>
          <a:bodyPr>
            <a:normAutofit/>
          </a:bodyPr>
          <a:lstStyle/>
          <a:p>
            <a:pPr algn="ctr"/>
            <a:r>
              <a:rPr lang="en-US" sz="3200" dirty="0">
                <a:solidFill>
                  <a:srgbClr val="FFFF00"/>
                </a:solidFill>
                <a:latin typeface="Bahnschrift SemiBold SemiConden" panose="020B0502040204020203" pitchFamily="34" charset="0"/>
              </a:rPr>
              <a:t>P</a:t>
            </a:r>
            <a:r>
              <a:rPr lang="en-IN" sz="3200" dirty="0">
                <a:solidFill>
                  <a:srgbClr val="FFFF00"/>
                </a:solidFill>
                <a:latin typeface="Bahnschrift SemiBold SemiConden" panose="020B0502040204020203" pitchFamily="34" charset="0"/>
              </a:rPr>
              <a:t>opulation, Demographics and Cuisine data</a:t>
            </a:r>
          </a:p>
        </p:txBody>
      </p:sp>
      <p:sp>
        <p:nvSpPr>
          <p:cNvPr id="3" name="Content Placeholder 2">
            <a:extLst>
              <a:ext uri="{FF2B5EF4-FFF2-40B4-BE49-F238E27FC236}">
                <a16:creationId xmlns:a16="http://schemas.microsoft.com/office/drawing/2014/main" id="{747F362D-3CB3-46A7-9F22-5D34CB3034F5}"/>
              </a:ext>
            </a:extLst>
          </p:cNvPr>
          <p:cNvSpPr>
            <a:spLocks noGrp="1"/>
          </p:cNvSpPr>
          <p:nvPr>
            <p:ph idx="1"/>
          </p:nvPr>
        </p:nvSpPr>
        <p:spPr>
          <a:xfrm>
            <a:off x="723107" y="1987746"/>
            <a:ext cx="4381556" cy="1997414"/>
          </a:xfrm>
        </p:spPr>
        <p:txBody>
          <a:bodyPr>
            <a:normAutofit/>
          </a:bodyPr>
          <a:lstStyle/>
          <a:p>
            <a:pPr algn="just"/>
            <a:r>
              <a:rPr lang="en-IN" sz="2200" dirty="0">
                <a:solidFill>
                  <a:schemeClr val="bg1"/>
                </a:solidFill>
              </a:rPr>
              <a:t>These datasets consist of population distributions, economic distributions, types of cuisines and restaurants, and other demographic data. All data was scraped using </a:t>
            </a:r>
            <a:r>
              <a:rPr lang="en-IN" sz="2200" dirty="0" err="1">
                <a:solidFill>
                  <a:schemeClr val="bg1"/>
                </a:solidFill>
              </a:rPr>
              <a:t>BeautifulSoup</a:t>
            </a:r>
            <a:r>
              <a:rPr lang="en-IN" sz="2200" dirty="0">
                <a:solidFill>
                  <a:schemeClr val="bg1"/>
                </a:solidFill>
              </a:rPr>
              <a:t>.</a:t>
            </a:r>
            <a:endParaRPr lang="en-US" sz="2200" dirty="0">
              <a:solidFill>
                <a:schemeClr val="bg1"/>
              </a:solidFill>
            </a:endParaRPr>
          </a:p>
        </p:txBody>
      </p:sp>
      <p:pic>
        <p:nvPicPr>
          <p:cNvPr id="5" name="Picture 4">
            <a:extLst>
              <a:ext uri="{FF2B5EF4-FFF2-40B4-BE49-F238E27FC236}">
                <a16:creationId xmlns:a16="http://schemas.microsoft.com/office/drawing/2014/main" id="{E058D59F-CC80-4689-9233-CC80A88FC71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816753" y="3869431"/>
            <a:ext cx="4335780" cy="2705100"/>
          </a:xfrm>
          <a:prstGeom prst="rect">
            <a:avLst/>
          </a:prstGeom>
          <a:noFill/>
          <a:ln>
            <a:noFill/>
          </a:ln>
        </p:spPr>
      </p:pic>
      <p:pic>
        <p:nvPicPr>
          <p:cNvPr id="6" name="Picture 5">
            <a:extLst>
              <a:ext uri="{FF2B5EF4-FFF2-40B4-BE49-F238E27FC236}">
                <a16:creationId xmlns:a16="http://schemas.microsoft.com/office/drawing/2014/main" id="{7D495256-AC14-4475-9AF2-51B6B87740E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21023" y="1882775"/>
            <a:ext cx="5731510" cy="1809750"/>
          </a:xfrm>
          <a:prstGeom prst="rect">
            <a:avLst/>
          </a:prstGeom>
          <a:noFill/>
          <a:ln>
            <a:noFill/>
          </a:ln>
        </p:spPr>
      </p:pic>
      <p:pic>
        <p:nvPicPr>
          <p:cNvPr id="7" name="Picture 6">
            <a:extLst>
              <a:ext uri="{FF2B5EF4-FFF2-40B4-BE49-F238E27FC236}">
                <a16:creationId xmlns:a16="http://schemas.microsoft.com/office/drawing/2014/main" id="{D8A29AF7-924D-4357-A372-02F4348A25D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193621" y="4011475"/>
            <a:ext cx="5372100" cy="1699260"/>
          </a:xfrm>
          <a:prstGeom prst="rect">
            <a:avLst/>
          </a:prstGeom>
          <a:noFill/>
          <a:ln>
            <a:noFill/>
          </a:ln>
        </p:spPr>
      </p:pic>
    </p:spTree>
    <p:extLst>
      <p:ext uri="{BB962C8B-B14F-4D97-AF65-F5344CB8AC3E}">
        <p14:creationId xmlns:p14="http://schemas.microsoft.com/office/powerpoint/2010/main" val="20238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84001B-2F40-4C14-8FAC-7F6B4D104510}"/>
              </a:ext>
            </a:extLst>
          </p:cNvPr>
          <p:cNvSpPr>
            <a:spLocks noGrp="1"/>
          </p:cNvSpPr>
          <p:nvPr>
            <p:ph idx="1"/>
          </p:nvPr>
        </p:nvSpPr>
        <p:spPr>
          <a:xfrm>
            <a:off x="1004319" y="2356421"/>
            <a:ext cx="9992743" cy="1186640"/>
          </a:xfrm>
        </p:spPr>
        <p:txBody>
          <a:bodyPr>
            <a:normAutofit/>
          </a:bodyPr>
          <a:lstStyle/>
          <a:p>
            <a:r>
              <a:rPr lang="en-IN" sz="2200" dirty="0">
                <a:solidFill>
                  <a:schemeClr val="bg1"/>
                </a:solidFill>
              </a:rPr>
              <a:t>The NYC geo coordinates will used by the Foursquare API to provide information on venues and types of establishments in each neighbourhood. This has sections for venue type, venue location etc.</a:t>
            </a:r>
          </a:p>
          <a:p>
            <a:endParaRPr lang="en-IN" sz="2200" dirty="0"/>
          </a:p>
        </p:txBody>
      </p:sp>
      <p:sp>
        <p:nvSpPr>
          <p:cNvPr id="6" name="Title 1">
            <a:extLst>
              <a:ext uri="{FF2B5EF4-FFF2-40B4-BE49-F238E27FC236}">
                <a16:creationId xmlns:a16="http://schemas.microsoft.com/office/drawing/2014/main" id="{9451B2DE-867B-4D78-8156-81C816517CAE}"/>
              </a:ext>
            </a:extLst>
          </p:cNvPr>
          <p:cNvSpPr txBox="1">
            <a:spLocks/>
          </p:cNvSpPr>
          <p:nvPr/>
        </p:nvSpPr>
        <p:spPr>
          <a:xfrm>
            <a:off x="0" y="384175"/>
            <a:ext cx="12192000" cy="8635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rgbClr val="FFFF00"/>
                </a:solidFill>
                <a:latin typeface="Bahnschrift SemiBold SemiConden" panose="020B0502040204020203" pitchFamily="34" charset="0"/>
              </a:rPr>
              <a:t>Foursquare API data</a:t>
            </a:r>
            <a:endParaRPr lang="en-IN" sz="3200" dirty="0">
              <a:solidFill>
                <a:srgbClr val="FFFF00"/>
              </a:solidFill>
              <a:latin typeface="Bahnschrift SemiBold SemiConden" panose="020B0502040204020203" pitchFamily="34" charset="0"/>
            </a:endParaRPr>
          </a:p>
        </p:txBody>
      </p:sp>
      <p:pic>
        <p:nvPicPr>
          <p:cNvPr id="7" name="Picture 6">
            <a:extLst>
              <a:ext uri="{FF2B5EF4-FFF2-40B4-BE49-F238E27FC236}">
                <a16:creationId xmlns:a16="http://schemas.microsoft.com/office/drawing/2014/main" id="{DDCD2C0C-1F89-4BDF-9D06-CB3C2B75D97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79503" y="3908259"/>
            <a:ext cx="9642376" cy="1653797"/>
          </a:xfrm>
          <a:prstGeom prst="rect">
            <a:avLst/>
          </a:prstGeom>
          <a:noFill/>
          <a:ln>
            <a:noFill/>
          </a:ln>
        </p:spPr>
      </p:pic>
    </p:spTree>
    <p:extLst>
      <p:ext uri="{BB962C8B-B14F-4D97-AF65-F5344CB8AC3E}">
        <p14:creationId xmlns:p14="http://schemas.microsoft.com/office/powerpoint/2010/main" val="342374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443</TotalTime>
  <Words>819</Words>
  <Application>Microsoft Office PowerPoint</Application>
  <PresentationFormat>Widescreen</PresentationFormat>
  <Paragraphs>68</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Bahnschrift SemiBold SemiConden</vt:lpstr>
      <vt:lpstr>Calibri</vt:lpstr>
      <vt:lpstr>Calibri Light</vt:lpstr>
      <vt:lpstr>Office Theme</vt:lpstr>
      <vt:lpstr>Battle of Neighbourhoods</vt:lpstr>
      <vt:lpstr>Contents</vt:lpstr>
      <vt:lpstr>Introduction</vt:lpstr>
      <vt:lpstr>PowerPoint Presentation</vt:lpstr>
      <vt:lpstr>PowerPoint Presentation</vt:lpstr>
      <vt:lpstr>Data</vt:lpstr>
      <vt:lpstr>PowerPoint Presentation</vt:lpstr>
      <vt:lpstr>Population, Demographics and Cuisine data</vt:lpstr>
      <vt:lpstr>PowerPoint Presentation</vt:lpstr>
      <vt:lpstr>Methodology</vt:lpstr>
      <vt:lpstr>Exploratory Data Analysis</vt:lpstr>
      <vt:lpstr>Exploratory Data Analysis</vt:lpstr>
      <vt:lpstr>Exploratory Data Analysis</vt:lpstr>
      <vt:lpstr>K-Means Clustering</vt:lpstr>
      <vt:lpstr>Results</vt:lpstr>
      <vt:lpstr>Final result and discussion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BS4 and Euro 5 emission standards</dc:title>
  <dc:creator>Ishan Iyer</dc:creator>
  <cp:lastModifiedBy>Ishan Iyer</cp:lastModifiedBy>
  <cp:revision>46</cp:revision>
  <dcterms:created xsi:type="dcterms:W3CDTF">2018-09-05T13:43:17Z</dcterms:created>
  <dcterms:modified xsi:type="dcterms:W3CDTF">2019-09-09T16:23:18Z</dcterms:modified>
</cp:coreProperties>
</file>